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7" r:id="rId5"/>
    <p:sldId id="259" r:id="rId6"/>
    <p:sldId id="267" r:id="rId7"/>
    <p:sldId id="273" r:id="rId8"/>
    <p:sldId id="269" r:id="rId9"/>
    <p:sldId id="261" r:id="rId10"/>
    <p:sldId id="264" r:id="rId11"/>
    <p:sldId id="262" r:id="rId12"/>
    <p:sldId id="265" r:id="rId13"/>
    <p:sldId id="266" r:id="rId14"/>
    <p:sldId id="270" r:id="rId15"/>
    <p:sldId id="268" r:id="rId16"/>
    <p:sldId id="271" r:id="rId17"/>
    <p:sldId id="272"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B79D79-98F5-4F21-8733-08B058BD86B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64A1AD-E2A6-4FC0-B154-5B316CF995B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4DB33C-67FF-450E-8AA6-3D1B7535202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46107B49-480A-4462-9BD8-7A90EBFB750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055F3B3-54B9-40AB-878A-3B4EF2E41E8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BF087D-DE7B-4F5C-8BA5-532030149F1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054100B-4065-45E8-A60A-37E0D34EAE0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07B096F-C552-44FC-8253-8595D6D622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B180344-BD0A-45CC-96F6-3036AFC8C83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D005727-FF4E-49CC-9BA5-C41F81D2633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AF9DE56-EC6D-4BA6-A7D2-3ABFDEE76A1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28E5FB4-EB03-4637-8567-21055A7BA5B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C5D91FF-14A6-4B41-8F10-8C9C1B566D1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globosapiens.net/subapp_countries/app_data/flags/fullsize/nepal-flag.gif&amp;imgrefurl=http://www.globosapiens.net/country/nepal_flag.html&amp;usg=__hiliLiCcm3QyeWW9TllHpS0_Egg=&amp;h=592&amp;w=447&amp;sz=12&amp;hl=en&amp;start=7&amp;tbnid=aIZYugCg6BvZhM:&amp;tbnh=135&amp;tbnw=102&amp;prev=/images?q%3Dnepal%2Bflag%26gbv%3D2%26hl%3De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globosapiens.net/subapp_countries/app_data/flags/fullsize/nepal-flag.gif&amp;imgrefurl=http://www.globosapiens.net/country/nepal_flag.html&amp;usg=__hiliLiCcm3QyeWW9TllHpS0_Egg=&amp;h=592&amp;w=447&amp;sz=12&amp;hl=en&amp;start=7&amp;tbnid=aIZYugCg6BvZhM:&amp;tbnh=135&amp;tbnw=102&amp;prev=/images?q%3Dnepal%2Bflag%26gbv%3D2%26hl%3Den" TargetMode="External"/><Relationship Id="rId1" Type="http://schemas.openxmlformats.org/officeDocument/2006/relationships/slideLayout" Target="../slideLayouts/slideLayout2.xml"/><Relationship Id="rId4" Type="http://schemas.openxmlformats.org/officeDocument/2006/relationships/hyperlink" Target="http://www.youtube.com/watch?v=zCbOnB45Gj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globosapiens.net/subapp_countries/app_data/flags/fullsize/nepal-flag.gif&amp;imgrefurl=http://www.globosapiens.net/country/nepal_flag.html&amp;usg=__hiliLiCcm3QyeWW9TllHpS0_Egg=&amp;h=592&amp;w=447&amp;sz=12&amp;hl=en&amp;start=7&amp;tbnid=aIZYugCg6BvZhM:&amp;tbnh=135&amp;tbnw=102&amp;prev=/images?q%3Dnepal%2Bflag%26gbv%3D2%26hl%3De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globosapiens.net/subapp_countries/app_data/flags/fullsize/nepal-flag.gif&amp;imgrefurl=http://www.globosapiens.net/country/nepal_flag.html&amp;usg=__hiliLiCcm3QyeWW9TllHpS0_Egg=&amp;h=592&amp;w=447&amp;sz=12&amp;hl=en&amp;start=7&amp;tbnid=aIZYugCg6BvZhM:&amp;tbnh=135&amp;tbnw=102&amp;prev=/images?q%3Dnepal%2Bflag%26gbv%3D2%26hl%3D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globosapiens.net/subapp_countries/app_data/flags/fullsize/nepal-flag.gif&amp;imgrefurl=http://www.globosapiens.net/country/nepal_flag.html&amp;usg=__hiliLiCcm3QyeWW9TllHpS0_Egg=&amp;h=592&amp;w=447&amp;sz=12&amp;hl=en&amp;start=7&amp;tbnid=aIZYugCg6BvZhM:&amp;tbnh=135&amp;tbnw=102&amp;prev=/images?q%3Dnepal%2Bflag%26gbv%3D2%26hl%3De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globosapiens.net/subapp_countries/app_data/flags/fullsize/nepal-flag.gif&amp;imgrefurl=http://www.globosapiens.net/country/nepal_flag.html&amp;usg=__hiliLiCcm3QyeWW9TllHpS0_Egg=&amp;h=592&amp;w=447&amp;sz=12&amp;hl=en&amp;start=7&amp;tbnid=aIZYugCg6BvZhM:&amp;tbnh=135&amp;tbnw=102&amp;prev=/images?q%3Dnepal%2Bflag%26gbv%3D2%26hl%3De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globosapiens.net/subapp_countries/app_data/flags/fullsize/nepal-flag.gif&amp;imgrefurl=http://www.globosapiens.net/country/nepal_flag.html&amp;usg=__hiliLiCcm3QyeWW9TllHpS0_Egg=&amp;h=592&amp;w=447&amp;sz=12&amp;hl=en&amp;start=7&amp;tbnid=aIZYugCg6BvZhM:&amp;tbnh=135&amp;tbnw=102&amp;prev=/images?q%3Dnepal%2Bflag%26gbv%3D2%26hl%3De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globosapiens.net/subapp_countries/app_data/flags/fullsize/nepal-flag.gif&amp;imgrefurl=http://www.globosapiens.net/country/nepal_flag.html&amp;usg=__hiliLiCcm3QyeWW9TllHpS0_Egg=&amp;h=592&amp;w=447&amp;sz=12&amp;hl=en&amp;start=7&amp;tbnid=aIZYugCg6BvZhM:&amp;tbnh=135&amp;tbnw=102&amp;prev=/images?q%3Dnepal%2Bflag%26gbv%3D2%26hl%3D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globalsecurity.org/military/library/report/1984/CJB.htm" TargetMode="External"/><Relationship Id="rId2" Type="http://schemas.openxmlformats.org/officeDocument/2006/relationships/hyperlink" Target="http://online.wsj.com/article/SB124578881101543463.html" TargetMode="External"/><Relationship Id="rId1" Type="http://schemas.openxmlformats.org/officeDocument/2006/relationships/slideLayout" Target="../slideLayouts/slideLayout2.xml"/><Relationship Id="rId4" Type="http://schemas.openxmlformats.org/officeDocument/2006/relationships/hyperlink" Target="http://www.nepalnews.com/main/"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nokTjEdaUG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nepal-flag">
            <a:hlinkClick r:id="rId2"/>
          </p:cNvPr>
          <p:cNvPicPr>
            <a:picLocks noChangeAspect="1" noChangeArrowheads="1"/>
          </p:cNvPicPr>
          <p:nvPr/>
        </p:nvPicPr>
        <p:blipFill>
          <a:blip r:embed="rId3">
            <a:lum bright="40000" contrast="-40000"/>
          </a:blip>
          <a:srcRect/>
          <a:stretch>
            <a:fillRect/>
          </a:stretch>
        </p:blipFill>
        <p:spPr bwMode="auto">
          <a:xfrm>
            <a:off x="0" y="0"/>
            <a:ext cx="9144000" cy="6858000"/>
          </a:xfrm>
          <a:prstGeom prst="rect">
            <a:avLst/>
          </a:prstGeom>
          <a:noFill/>
        </p:spPr>
      </p:pic>
      <p:sp>
        <p:nvSpPr>
          <p:cNvPr id="2050" name="Rectangle 2"/>
          <p:cNvSpPr>
            <a:spLocks noGrp="1" noChangeArrowheads="1"/>
          </p:cNvSpPr>
          <p:nvPr>
            <p:ph type="ctrTitle"/>
          </p:nvPr>
        </p:nvSpPr>
        <p:spPr/>
        <p:txBody>
          <a:bodyPr/>
          <a:lstStyle/>
          <a:p>
            <a:r>
              <a:rPr lang="en-US">
                <a:latin typeface="Book Antiqua" pitchFamily="18" charset="0"/>
              </a:rPr>
              <a:t>Foreign Policy</a:t>
            </a:r>
            <a:r>
              <a:rPr lang="en-US"/>
              <a:t> </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n-US"/>
          </a:p>
        </p:txBody>
      </p:sp>
      <p:sp>
        <p:nvSpPr>
          <p:cNvPr id="16387" name="Rectangle 3"/>
          <p:cNvSpPr>
            <a:spLocks noGrp="1" noChangeArrowheads="1"/>
          </p:cNvSpPr>
          <p:nvPr>
            <p:ph type="body" idx="1"/>
          </p:nvPr>
        </p:nvSpPr>
        <p:spPr/>
        <p:txBody>
          <a:bodyPr/>
          <a:lstStyle/>
          <a:p>
            <a:endParaRPr lang="en-US"/>
          </a:p>
        </p:txBody>
      </p:sp>
      <p:pic>
        <p:nvPicPr>
          <p:cNvPr id="16389" name="Picture 5" descr="Asia Political Map"/>
          <p:cNvPicPr>
            <a:picLocks noChangeAspect="1" noChangeArrowheads="1"/>
          </p:cNvPicPr>
          <p:nvPr/>
        </p:nvPicPr>
        <p:blipFill>
          <a:blip r:embed="rId2"/>
          <a:srcRect/>
          <a:stretch>
            <a:fillRect/>
          </a:stretch>
        </p:blipFill>
        <p:spPr bwMode="auto">
          <a:xfrm>
            <a:off x="0" y="0"/>
            <a:ext cx="9144000" cy="7086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nepal-flag">
            <a:hlinkClick r:id="rId2"/>
          </p:cNvPr>
          <p:cNvPicPr>
            <a:picLocks noChangeAspect="1" noChangeArrowheads="1"/>
          </p:cNvPicPr>
          <p:nvPr/>
        </p:nvPicPr>
        <p:blipFill>
          <a:blip r:embed="rId3">
            <a:lum bright="60000" contrast="-60000"/>
          </a:blip>
          <a:srcRect/>
          <a:stretch>
            <a:fillRect/>
          </a:stretch>
        </p:blipFill>
        <p:spPr bwMode="auto">
          <a:xfrm>
            <a:off x="0" y="0"/>
            <a:ext cx="9144000" cy="6858000"/>
          </a:xfrm>
          <a:prstGeom prst="rect">
            <a:avLst/>
          </a:prstGeom>
          <a:noFill/>
        </p:spPr>
      </p:pic>
      <p:sp>
        <p:nvSpPr>
          <p:cNvPr id="14338" name="Rectangle 2"/>
          <p:cNvSpPr>
            <a:spLocks noGrp="1" noChangeArrowheads="1"/>
          </p:cNvSpPr>
          <p:nvPr>
            <p:ph type="title"/>
          </p:nvPr>
        </p:nvSpPr>
        <p:spPr>
          <a:xfrm>
            <a:off x="0" y="274638"/>
            <a:ext cx="9144000" cy="639762"/>
          </a:xfrm>
        </p:spPr>
        <p:txBody>
          <a:bodyPr/>
          <a:lstStyle/>
          <a:p>
            <a:r>
              <a:rPr lang="en-US" sz="3200">
                <a:latin typeface="Book Antiqua" pitchFamily="18" charset="0"/>
              </a:rPr>
              <a:t>Foreign Policy Simulation: Nepal</a:t>
            </a:r>
          </a:p>
        </p:txBody>
      </p:sp>
      <p:sp>
        <p:nvSpPr>
          <p:cNvPr id="14339" name="Rectangle 3"/>
          <p:cNvSpPr>
            <a:spLocks noGrp="1" noChangeArrowheads="1"/>
          </p:cNvSpPr>
          <p:nvPr>
            <p:ph type="body" idx="1"/>
          </p:nvPr>
        </p:nvSpPr>
        <p:spPr>
          <a:xfrm>
            <a:off x="457200" y="914400"/>
            <a:ext cx="8229600" cy="5638800"/>
          </a:xfrm>
        </p:spPr>
        <p:txBody>
          <a:bodyPr/>
          <a:lstStyle/>
          <a:p>
            <a:pPr algn="ctr">
              <a:lnSpc>
                <a:spcPct val="80000"/>
              </a:lnSpc>
              <a:buFontTx/>
              <a:buNone/>
            </a:pPr>
            <a:r>
              <a:rPr lang="en-US" sz="2400" b="1"/>
              <a:t>OVERVIEW</a:t>
            </a:r>
          </a:p>
          <a:p>
            <a:pPr>
              <a:lnSpc>
                <a:spcPct val="80000"/>
              </a:lnSpc>
              <a:buFontTx/>
              <a:buNone/>
            </a:pPr>
            <a:r>
              <a:rPr lang="en-US" sz="1600"/>
              <a:t>	</a:t>
            </a:r>
          </a:p>
          <a:p>
            <a:pPr>
              <a:lnSpc>
                <a:spcPct val="80000"/>
              </a:lnSpc>
              <a:buFontTx/>
              <a:buNone/>
            </a:pPr>
            <a:r>
              <a:rPr lang="en-US" sz="1600"/>
              <a:t>	Over the past several weeks, reports of alleged land encroachment by Indian border security forces have emerged from Nepalese news sources.   Although the Nepal/India Kalapani border dispute has continued for some time, new reports are emerging of conflicts in other border areas.  According to </a:t>
            </a:r>
            <a:r>
              <a:rPr lang="en-US" sz="1600" i="1"/>
              <a:t>Republica</a:t>
            </a:r>
            <a:r>
              <a:rPr lang="en-US" sz="1600"/>
              <a:t>:</a:t>
            </a:r>
          </a:p>
          <a:p>
            <a:pPr>
              <a:lnSpc>
                <a:spcPct val="80000"/>
              </a:lnSpc>
              <a:buFontTx/>
              <a:buNone/>
            </a:pPr>
            <a:endParaRPr lang="en-US" sz="1600"/>
          </a:p>
          <a:p>
            <a:pPr>
              <a:lnSpc>
                <a:spcPct val="80000"/>
              </a:lnSpc>
              <a:buFontTx/>
              <a:buNone/>
            </a:pPr>
            <a:r>
              <a:rPr lang="en-US" sz="1600"/>
              <a:t>		“Some 2000 Nepalis from villages on Nepal-India border who have </a:t>
            </a:r>
          </a:p>
          <a:p>
            <a:pPr>
              <a:lnSpc>
                <a:spcPct val="80000"/>
              </a:lnSpc>
              <a:buFontTx/>
              <a:buNone/>
            </a:pPr>
            <a:r>
              <a:rPr lang="en-US" sz="1600"/>
              <a:t>		been displaced due to alleged harassment by Indian border security</a:t>
            </a:r>
          </a:p>
          <a:p>
            <a:pPr>
              <a:lnSpc>
                <a:spcPct val="80000"/>
              </a:lnSpc>
              <a:buFontTx/>
              <a:buNone/>
            </a:pPr>
            <a:r>
              <a:rPr lang="en-US" sz="1600"/>
              <a:t>		 forces are running out of the meager food stuff they brought with</a:t>
            </a:r>
          </a:p>
          <a:p>
            <a:pPr>
              <a:lnSpc>
                <a:spcPct val="80000"/>
              </a:lnSpc>
              <a:buFontTx/>
              <a:buNone/>
            </a:pPr>
            <a:r>
              <a:rPr lang="en-US" sz="1600"/>
              <a:t>		 them. [..]  The number of displaced due to harassment by India´s</a:t>
            </a:r>
          </a:p>
          <a:p>
            <a:pPr>
              <a:lnSpc>
                <a:spcPct val="80000"/>
              </a:lnSpc>
              <a:buFontTx/>
              <a:buNone/>
            </a:pPr>
            <a:r>
              <a:rPr lang="en-US" sz="1600"/>
              <a:t>		 border security force — Sashastra Surakshya Bal (SSB) — is</a:t>
            </a:r>
          </a:p>
          <a:p>
            <a:pPr>
              <a:lnSpc>
                <a:spcPct val="80000"/>
              </a:lnSpc>
              <a:buFontTx/>
              <a:buNone/>
            </a:pPr>
            <a:r>
              <a:rPr lang="en-US" sz="1600"/>
              <a:t>		 increasing. Even on Tuesday, some 250 came to Satbariya. Many are</a:t>
            </a:r>
          </a:p>
          <a:p>
            <a:pPr>
              <a:lnSpc>
                <a:spcPct val="80000"/>
              </a:lnSpc>
              <a:buFontTx/>
              <a:buNone/>
            </a:pPr>
            <a:r>
              <a:rPr lang="en-US" sz="1600"/>
              <a:t>		 still on the highway not knowing where to go.”</a:t>
            </a:r>
          </a:p>
          <a:p>
            <a:pPr>
              <a:lnSpc>
                <a:spcPct val="80000"/>
              </a:lnSpc>
            </a:pPr>
            <a:endParaRPr lang="en-US" sz="1600"/>
          </a:p>
          <a:p>
            <a:pPr>
              <a:lnSpc>
                <a:spcPct val="80000"/>
              </a:lnSpc>
              <a:buFontTx/>
              <a:buNone/>
            </a:pPr>
            <a:r>
              <a:rPr lang="en-US" sz="1600"/>
              <a:t>	While public anger is increasing, Nepal’s fragile new democratic government has yet to take any action.  Maoists and student organizations are leading increasingly violent protests against the alleged encroachment and claim that India has never truly recognized Nepal’s independence. </a:t>
            </a:r>
          </a:p>
          <a:p>
            <a:pPr>
              <a:lnSpc>
                <a:spcPct val="80000"/>
              </a:lnSpc>
              <a:buFontTx/>
              <a:buNone/>
            </a:pPr>
            <a:endParaRPr lang="en-US" sz="1600"/>
          </a:p>
          <a:p>
            <a:pPr>
              <a:lnSpc>
                <a:spcPct val="80000"/>
              </a:lnSpc>
              <a:buFontTx/>
              <a:buNone/>
            </a:pPr>
            <a:r>
              <a:rPr lang="en-US" sz="1600"/>
              <a:t>	While the border disputes are somewhat contained at present, the general consensus is that if left unattended, they will continue to grow in violence and the region will become highly unstable. </a:t>
            </a:r>
            <a:r>
              <a:rPr lang="en-US" sz="1600">
                <a:hlinkClick r:id="rId4"/>
              </a:rPr>
              <a:t>Border Unrest</a:t>
            </a:r>
            <a:endParaRPr lang="en-US" sz="16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descr="nepal-flag">
            <a:hlinkClick r:id="rId2"/>
          </p:cNvPr>
          <p:cNvPicPr>
            <a:picLocks noChangeAspect="1" noChangeArrowheads="1"/>
          </p:cNvPicPr>
          <p:nvPr/>
        </p:nvPicPr>
        <p:blipFill>
          <a:blip r:embed="rId3">
            <a:lum bright="60000" contrast="-60000"/>
          </a:blip>
          <a:srcRect/>
          <a:stretch>
            <a:fillRect/>
          </a:stretch>
        </p:blipFill>
        <p:spPr bwMode="auto">
          <a:xfrm>
            <a:off x="0" y="0"/>
            <a:ext cx="9144000" cy="6858000"/>
          </a:xfrm>
          <a:prstGeom prst="rect">
            <a:avLst/>
          </a:prstGeom>
          <a:noFill/>
        </p:spPr>
      </p:pic>
      <p:sp>
        <p:nvSpPr>
          <p:cNvPr id="17410" name="Rectangle 2"/>
          <p:cNvSpPr>
            <a:spLocks noGrp="1" noChangeArrowheads="1"/>
          </p:cNvSpPr>
          <p:nvPr>
            <p:ph type="title"/>
          </p:nvPr>
        </p:nvSpPr>
        <p:spPr/>
        <p:txBody>
          <a:bodyPr/>
          <a:lstStyle/>
          <a:p>
            <a:r>
              <a:rPr lang="en-US" sz="3600">
                <a:latin typeface="Book Antiqua" pitchFamily="18" charset="0"/>
              </a:rPr>
              <a:t>Foreign Policy Simulation: Nepal </a:t>
            </a:r>
            <a:br>
              <a:rPr lang="en-US" sz="3600">
                <a:latin typeface="Book Antiqua" pitchFamily="18" charset="0"/>
              </a:rPr>
            </a:br>
            <a:r>
              <a:rPr lang="en-US" sz="3200">
                <a:latin typeface="Book Antiqua" pitchFamily="18" charset="0"/>
              </a:rPr>
              <a:t>Assignment:  India</a:t>
            </a:r>
          </a:p>
        </p:txBody>
      </p:sp>
      <p:sp>
        <p:nvSpPr>
          <p:cNvPr id="17411" name="Rectangle 3"/>
          <p:cNvSpPr>
            <a:spLocks noGrp="1" noChangeArrowheads="1"/>
          </p:cNvSpPr>
          <p:nvPr>
            <p:ph type="body" idx="1"/>
          </p:nvPr>
        </p:nvSpPr>
        <p:spPr>
          <a:xfrm>
            <a:off x="457200" y="1600200"/>
            <a:ext cx="8229600" cy="4876800"/>
          </a:xfrm>
        </p:spPr>
        <p:txBody>
          <a:bodyPr/>
          <a:lstStyle/>
          <a:p>
            <a:pPr>
              <a:lnSpc>
                <a:spcPct val="80000"/>
              </a:lnSpc>
              <a:buFontTx/>
              <a:buNone/>
            </a:pPr>
            <a:r>
              <a:rPr lang="en-US" sz="1800" b="1" u="sng"/>
              <a:t>INDIA</a:t>
            </a:r>
          </a:p>
          <a:p>
            <a:pPr>
              <a:lnSpc>
                <a:spcPct val="80000"/>
              </a:lnSpc>
              <a:buFontTx/>
              <a:buNone/>
            </a:pPr>
            <a:r>
              <a:rPr lang="en-US" sz="1800"/>
              <a:t>	</a:t>
            </a:r>
          </a:p>
          <a:p>
            <a:pPr>
              <a:lnSpc>
                <a:spcPct val="80000"/>
              </a:lnSpc>
              <a:buFontTx/>
              <a:buNone/>
            </a:pPr>
            <a:r>
              <a:rPr lang="en-US" sz="1800"/>
              <a:t>	</a:t>
            </a:r>
            <a:r>
              <a:rPr lang="en-US" sz="1800" b="1"/>
              <a:t>The Indian Embassy in Katmandu denies the allegations of border encroachment and contends that any reports to the contrary are the direct result of Nepal’s other neighbor, China, attempting to rally anti-Indian sentiment in the small buffer state. Indeed, tensions between India and China continue to grow between these two fiercely competitive nations.  </a:t>
            </a:r>
          </a:p>
          <a:p>
            <a:pPr>
              <a:lnSpc>
                <a:spcPct val="80000"/>
              </a:lnSpc>
              <a:buFontTx/>
              <a:buNone/>
            </a:pPr>
            <a:endParaRPr lang="en-US" sz="1800" b="1"/>
          </a:p>
          <a:p>
            <a:pPr>
              <a:lnSpc>
                <a:spcPct val="80000"/>
              </a:lnSpc>
              <a:buFontTx/>
              <a:buNone/>
            </a:pPr>
            <a:r>
              <a:rPr lang="en-US" sz="1800" b="1"/>
              <a:t>	To begin, both nations claim rights to the Arunachal Pradesh territory, roughly 90,000 square kilometers of Indian territory that China disputes.  Further, Indian officials have also accused China of supporting the Naxalites, a tenacious and growing group of Maoist insurgents that Indian Prime Minister Manmohan Singh has described as the "greatest threat to [India's] internal security." Finally, India believes that China, a growing economic and political superpower, is using the fragile post-civil war Nepal to sow its seeds of influence in the region.  This is to India’s disadvantage because, among other things, China is allies with Pakistan, an arch-enemy of India and another border nation. </a:t>
            </a:r>
          </a:p>
          <a:p>
            <a:pPr>
              <a:lnSpc>
                <a:spcPct val="80000"/>
              </a:lnSpc>
              <a:buFontTx/>
              <a:buNone/>
            </a:pPr>
            <a:endParaRPr lang="en-US" sz="1800" b="1"/>
          </a:p>
          <a:p>
            <a:pPr>
              <a:lnSpc>
                <a:spcPct val="80000"/>
              </a:lnSpc>
              <a:buFontTx/>
              <a:buNone/>
            </a:pPr>
            <a:endParaRPr lang="en-US" sz="1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nepal-flag">
            <a:hlinkClick r:id="rId2"/>
          </p:cNvPr>
          <p:cNvPicPr>
            <a:picLocks noChangeAspect="1" noChangeArrowheads="1"/>
          </p:cNvPicPr>
          <p:nvPr/>
        </p:nvPicPr>
        <p:blipFill>
          <a:blip r:embed="rId3">
            <a:lum bright="60000" contrast="-60000"/>
          </a:blip>
          <a:srcRect/>
          <a:stretch>
            <a:fillRect/>
          </a:stretch>
        </p:blipFill>
        <p:spPr bwMode="auto">
          <a:xfrm>
            <a:off x="0" y="0"/>
            <a:ext cx="9144000" cy="6858000"/>
          </a:xfrm>
          <a:prstGeom prst="rect">
            <a:avLst/>
          </a:prstGeom>
          <a:noFill/>
        </p:spPr>
      </p:pic>
      <p:sp>
        <p:nvSpPr>
          <p:cNvPr id="18434" name="Rectangle 2"/>
          <p:cNvSpPr>
            <a:spLocks noGrp="1" noChangeArrowheads="1"/>
          </p:cNvSpPr>
          <p:nvPr>
            <p:ph type="title"/>
          </p:nvPr>
        </p:nvSpPr>
        <p:spPr/>
        <p:txBody>
          <a:bodyPr/>
          <a:lstStyle/>
          <a:p>
            <a:r>
              <a:rPr lang="en-US" sz="3600">
                <a:latin typeface="Book Antiqua" pitchFamily="18" charset="0"/>
              </a:rPr>
              <a:t>Foreign Policy Simulation: Nepal </a:t>
            </a:r>
            <a:br>
              <a:rPr lang="en-US" sz="3600">
                <a:latin typeface="Book Antiqua" pitchFamily="18" charset="0"/>
              </a:rPr>
            </a:br>
            <a:r>
              <a:rPr lang="en-US" sz="3200">
                <a:latin typeface="Book Antiqua" pitchFamily="18" charset="0"/>
              </a:rPr>
              <a:t>Assignment:  China</a:t>
            </a:r>
          </a:p>
        </p:txBody>
      </p:sp>
      <p:sp>
        <p:nvSpPr>
          <p:cNvPr id="18435" name="Rectangle 3"/>
          <p:cNvSpPr>
            <a:spLocks noGrp="1" noChangeArrowheads="1"/>
          </p:cNvSpPr>
          <p:nvPr>
            <p:ph type="body" idx="1"/>
          </p:nvPr>
        </p:nvSpPr>
        <p:spPr/>
        <p:txBody>
          <a:bodyPr/>
          <a:lstStyle/>
          <a:p>
            <a:pPr>
              <a:lnSpc>
                <a:spcPct val="90000"/>
              </a:lnSpc>
              <a:buFontTx/>
              <a:buNone/>
            </a:pPr>
            <a:r>
              <a:rPr lang="en-US" sz="1800" b="1" u="sng"/>
              <a:t>CHINA</a:t>
            </a:r>
          </a:p>
          <a:p>
            <a:pPr>
              <a:lnSpc>
                <a:spcPct val="90000"/>
              </a:lnSpc>
              <a:buFontTx/>
              <a:buNone/>
            </a:pPr>
            <a:r>
              <a:rPr lang="en-US"/>
              <a:t>	</a:t>
            </a:r>
            <a:r>
              <a:rPr lang="en-US" sz="1800" b="1"/>
              <a:t>Under normal circumstances, China would support Nepal in its boarder dispute with India.  However, China is has its own issues with Nepal.  In short, China is concerned that Nepal’s northern boarder is too unregulated and allows easy access for Tibetan dissidents to travel to Kathmandu where they stage protests that seek to draw the world’s attention to alleged human rights violations in Tibet.  </a:t>
            </a:r>
          </a:p>
          <a:p>
            <a:pPr>
              <a:lnSpc>
                <a:spcPct val="90000"/>
              </a:lnSpc>
              <a:buFontTx/>
              <a:buNone/>
            </a:pPr>
            <a:endParaRPr lang="en-US" sz="1800" b="1"/>
          </a:p>
          <a:p>
            <a:pPr>
              <a:lnSpc>
                <a:spcPct val="90000"/>
              </a:lnSpc>
              <a:buFontTx/>
              <a:buNone/>
            </a:pPr>
            <a:r>
              <a:rPr lang="en-US" sz="1800" b="1"/>
              <a:t>	With regard to India, China claims rights to a disputed region in northeast India, the Arunachal Pradesh territory.  China is also allies with India’s arch-enemy, Pakistan.  China would like to have a positive relationship with the United States, but the U.S. is also struggling with Pakistan’s reluctance to fight Taliban insurgents within its borders. Further, the U.S. is on good terms with India, another large English-speaking democracy.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nepal-flag">
            <a:hlinkClick r:id="rId2"/>
          </p:cNvPr>
          <p:cNvPicPr>
            <a:picLocks noChangeAspect="1" noChangeArrowheads="1"/>
          </p:cNvPicPr>
          <p:nvPr/>
        </p:nvPicPr>
        <p:blipFill>
          <a:blip r:embed="rId3">
            <a:lum bright="60000" contrast="-60000"/>
          </a:blip>
          <a:srcRect/>
          <a:stretch>
            <a:fillRect/>
          </a:stretch>
        </p:blipFill>
        <p:spPr bwMode="auto">
          <a:xfrm>
            <a:off x="0" y="0"/>
            <a:ext cx="9144000" cy="6858000"/>
          </a:xfrm>
          <a:prstGeom prst="rect">
            <a:avLst/>
          </a:prstGeom>
          <a:noFill/>
        </p:spPr>
      </p:pic>
      <p:sp>
        <p:nvSpPr>
          <p:cNvPr id="22530" name="Rectangle 2"/>
          <p:cNvSpPr>
            <a:spLocks noGrp="1" noChangeArrowheads="1"/>
          </p:cNvSpPr>
          <p:nvPr>
            <p:ph type="title"/>
          </p:nvPr>
        </p:nvSpPr>
        <p:spPr/>
        <p:txBody>
          <a:bodyPr/>
          <a:lstStyle/>
          <a:p>
            <a:r>
              <a:rPr lang="en-US" sz="3600">
                <a:latin typeface="Book Antiqua" pitchFamily="18" charset="0"/>
              </a:rPr>
              <a:t>Foreign Policy Simulation: Nepal </a:t>
            </a:r>
            <a:br>
              <a:rPr lang="en-US" sz="3600">
                <a:latin typeface="Book Antiqua" pitchFamily="18" charset="0"/>
              </a:rPr>
            </a:br>
            <a:r>
              <a:rPr lang="en-US" sz="3200">
                <a:latin typeface="Book Antiqua" pitchFamily="18" charset="0"/>
              </a:rPr>
              <a:t>Assignment:  Nepal</a:t>
            </a:r>
          </a:p>
        </p:txBody>
      </p:sp>
      <p:sp>
        <p:nvSpPr>
          <p:cNvPr id="22531" name="Rectangle 3"/>
          <p:cNvSpPr>
            <a:spLocks noGrp="1" noChangeArrowheads="1"/>
          </p:cNvSpPr>
          <p:nvPr>
            <p:ph type="body" idx="1"/>
          </p:nvPr>
        </p:nvSpPr>
        <p:spPr/>
        <p:txBody>
          <a:bodyPr/>
          <a:lstStyle/>
          <a:p>
            <a:pPr>
              <a:lnSpc>
                <a:spcPct val="90000"/>
              </a:lnSpc>
              <a:buFontTx/>
              <a:buNone/>
            </a:pPr>
            <a:r>
              <a:rPr lang="en-US" sz="1800" b="1" u="sng"/>
              <a:t>NEPAL</a:t>
            </a:r>
          </a:p>
          <a:p>
            <a:pPr>
              <a:lnSpc>
                <a:spcPct val="90000"/>
              </a:lnSpc>
              <a:buFontTx/>
              <a:buNone/>
            </a:pPr>
            <a:r>
              <a:rPr lang="en-US"/>
              <a:t>	</a:t>
            </a:r>
            <a:r>
              <a:rPr lang="en-US" sz="1800" b="1">
                <a:latin typeface="Book Antiqua" pitchFamily="18" charset="0"/>
              </a:rPr>
              <a:t>Nepal is undergoing a major transition in government.  </a:t>
            </a:r>
          </a:p>
          <a:p>
            <a:pPr>
              <a:lnSpc>
                <a:spcPct val="90000"/>
              </a:lnSpc>
              <a:buFontTx/>
              <a:buNone/>
            </a:pPr>
            <a:endParaRPr lang="en-US" sz="1800" b="1">
              <a:latin typeface="Book Antiqua" pitchFamily="18" charset="0"/>
            </a:endParaRPr>
          </a:p>
          <a:p>
            <a:pPr>
              <a:lnSpc>
                <a:spcPct val="90000"/>
              </a:lnSpc>
              <a:buFontTx/>
              <a:buNone/>
            </a:pPr>
            <a:r>
              <a:rPr lang="en-US" sz="1800" b="1">
                <a:latin typeface="Book Antiqua" pitchFamily="18" charset="0"/>
              </a:rPr>
              <a:t>	The country's dependence on India for trade and transit routes to the south and both nations' reliance on common water resources, make Nepal's relations with India especially sensitive. Since 1950, these relations have pivoted around a Treaty of Peace and Friendship that gives India significant leverage over the kingdom on economic and security matters. Many people in Nepal advocate close ties with India, but the communist parties have resisted accommodating India's influence in the kingdom. Tapping into popular resentment against perceived Indian hegemony, "nationalists" have urged maintaining equal distance between India and China.  </a:t>
            </a:r>
          </a:p>
          <a:p>
            <a:pPr>
              <a:lnSpc>
                <a:spcPct val="90000"/>
              </a:lnSpc>
              <a:buFontTx/>
              <a:buNone/>
            </a:pPr>
            <a:endParaRPr lang="en-US" sz="1800" b="1">
              <a:latin typeface="Book Antiqua" pitchFamily="18" charset="0"/>
            </a:endParaRPr>
          </a:p>
          <a:p>
            <a:pPr>
              <a:lnSpc>
                <a:spcPct val="90000"/>
              </a:lnSpc>
              <a:buFontTx/>
              <a:buNone/>
            </a:pPr>
            <a:r>
              <a:rPr lang="en-US" sz="1800" b="1">
                <a:latin typeface="Book Antiqua" pitchFamily="18" charset="0"/>
              </a:rPr>
              <a:t>	United States – funding, terrorist, India</a:t>
            </a:r>
          </a:p>
          <a:p>
            <a:pPr>
              <a:lnSpc>
                <a:spcPct val="90000"/>
              </a:lnSpc>
              <a:buFontTx/>
              <a:buNone/>
            </a:pPr>
            <a:endParaRPr lang="en-US" sz="1800" b="1">
              <a:latin typeface="Book Antiqua" pitchFamily="18" charset="0"/>
            </a:endParaRPr>
          </a:p>
          <a:p>
            <a:pPr>
              <a:lnSpc>
                <a:spcPct val="90000"/>
              </a:lnSpc>
            </a:pPr>
            <a:endParaRPr lang="en-US"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nepal-flag">
            <a:hlinkClick r:id="rId2"/>
          </p:cNvPr>
          <p:cNvPicPr>
            <a:picLocks noChangeAspect="1" noChangeArrowheads="1"/>
          </p:cNvPicPr>
          <p:nvPr/>
        </p:nvPicPr>
        <p:blipFill>
          <a:blip r:embed="rId3">
            <a:lum bright="60000" contrast="-60000"/>
          </a:blip>
          <a:srcRect/>
          <a:stretch>
            <a:fillRect/>
          </a:stretch>
        </p:blipFill>
        <p:spPr bwMode="auto">
          <a:xfrm>
            <a:off x="0" y="0"/>
            <a:ext cx="9144000" cy="6858000"/>
          </a:xfrm>
          <a:prstGeom prst="rect">
            <a:avLst/>
          </a:prstGeom>
          <a:noFill/>
        </p:spPr>
      </p:pic>
      <p:sp>
        <p:nvSpPr>
          <p:cNvPr id="20482" name="Rectangle 2"/>
          <p:cNvSpPr>
            <a:spLocks noGrp="1" noChangeArrowheads="1"/>
          </p:cNvSpPr>
          <p:nvPr>
            <p:ph type="title"/>
          </p:nvPr>
        </p:nvSpPr>
        <p:spPr/>
        <p:txBody>
          <a:bodyPr/>
          <a:lstStyle/>
          <a:p>
            <a:r>
              <a:rPr lang="en-US" sz="3200">
                <a:latin typeface="Book Antiqua" pitchFamily="18" charset="0"/>
              </a:rPr>
              <a:t>Foreign Policy Simulation: Nepal</a:t>
            </a:r>
            <a:r>
              <a:rPr lang="en-US" sz="3600">
                <a:latin typeface="Book Antiqua" pitchFamily="18" charset="0"/>
              </a:rPr>
              <a:t> </a:t>
            </a:r>
            <a:br>
              <a:rPr lang="en-US" sz="3600">
                <a:latin typeface="Book Antiqua" pitchFamily="18" charset="0"/>
              </a:rPr>
            </a:br>
            <a:r>
              <a:rPr lang="en-US" sz="2800">
                <a:latin typeface="Book Antiqua" pitchFamily="18" charset="0"/>
              </a:rPr>
              <a:t>Assignment:  United States</a:t>
            </a:r>
          </a:p>
        </p:txBody>
      </p:sp>
      <p:sp>
        <p:nvSpPr>
          <p:cNvPr id="20483" name="Rectangle 3"/>
          <p:cNvSpPr>
            <a:spLocks noGrp="1" noChangeArrowheads="1"/>
          </p:cNvSpPr>
          <p:nvPr>
            <p:ph type="body" idx="1"/>
          </p:nvPr>
        </p:nvSpPr>
        <p:spPr/>
        <p:txBody>
          <a:bodyPr/>
          <a:lstStyle/>
          <a:p>
            <a:pPr>
              <a:buFontTx/>
              <a:buNone/>
            </a:pPr>
            <a:r>
              <a:rPr lang="en-US" sz="2000" b="1" u="sng">
                <a:latin typeface="Book Antiqua" pitchFamily="18" charset="0"/>
              </a:rPr>
              <a:t>UNITED STATES</a:t>
            </a:r>
            <a:r>
              <a:rPr lang="en-US">
                <a:latin typeface="Book Antiqua" pitchFamily="18" charset="0"/>
              </a:rPr>
              <a:t/>
            </a:r>
            <a:br>
              <a:rPr lang="en-US">
                <a:latin typeface="Book Antiqua" pitchFamily="18" charset="0"/>
              </a:rPr>
            </a:br>
            <a:endParaRPr lang="en-US">
              <a:latin typeface="Book Antiqua" pitchFamily="18" charset="0"/>
            </a:endParaRPr>
          </a:p>
          <a:p>
            <a:pPr>
              <a:buFontTx/>
              <a:buNone/>
            </a:pPr>
            <a:r>
              <a:rPr lang="en-US">
                <a:latin typeface="Book Antiqua" pitchFamily="18" charset="0"/>
              </a:rPr>
              <a:t>	</a:t>
            </a:r>
            <a:r>
              <a:rPr lang="en-US" sz="1800" b="1">
                <a:latin typeface="Book Antiqua" pitchFamily="18" charset="0"/>
              </a:rPr>
              <a:t>The CIA reports suspicious insurgent movements along the Pakistan/India border. </a:t>
            </a:r>
          </a:p>
          <a:p>
            <a:pPr>
              <a:buFontTx/>
              <a:buNone/>
            </a:pPr>
            <a:endParaRPr lang="en-US" sz="1800" b="1">
              <a:latin typeface="Book Antiqua" pitchFamily="18" charset="0"/>
            </a:endParaRPr>
          </a:p>
          <a:p>
            <a:pPr>
              <a:buFontTx/>
              <a:buNone/>
            </a:pPr>
            <a:r>
              <a:rPr lang="en-US" sz="1800" b="1">
                <a:latin typeface="Book Antiqua" pitchFamily="18" charset="0"/>
              </a:rPr>
              <a:t>	Can’t afford to support India against China because China holds U.S. debt. India democracy, China communist</a:t>
            </a:r>
          </a:p>
          <a:p>
            <a:pPr>
              <a:buFontTx/>
              <a:buNone/>
            </a:pPr>
            <a:endParaRPr lang="en-US" sz="1800" b="1">
              <a:latin typeface="Book Antiqua" pitchFamily="18" charset="0"/>
            </a:endParaRPr>
          </a:p>
          <a:p>
            <a:pPr>
              <a:buFontTx/>
              <a:buNone/>
            </a:pPr>
            <a:r>
              <a:rPr lang="en-US" sz="1800" b="1">
                <a:latin typeface="Book Antiqua" pitchFamily="18" charset="0"/>
              </a:rPr>
              <a:t>	Nepal a small country, not a priority of the U.S., however maintaining a stable relationship between India and China is, as is ensuring that Nepal’s struggling new government not become a haven for terrorists.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nepal-flag">
            <a:hlinkClick r:id="rId2"/>
          </p:cNvPr>
          <p:cNvPicPr>
            <a:picLocks noChangeAspect="1" noChangeArrowheads="1"/>
          </p:cNvPicPr>
          <p:nvPr/>
        </p:nvPicPr>
        <p:blipFill>
          <a:blip r:embed="rId3">
            <a:lum bright="60000" contrast="-60000"/>
          </a:blip>
          <a:srcRect/>
          <a:stretch>
            <a:fillRect/>
          </a:stretch>
        </p:blipFill>
        <p:spPr bwMode="auto">
          <a:xfrm>
            <a:off x="0" y="0"/>
            <a:ext cx="9144000" cy="6858000"/>
          </a:xfrm>
          <a:prstGeom prst="rect">
            <a:avLst/>
          </a:prstGeom>
          <a:noFill/>
        </p:spPr>
      </p:pic>
      <p:sp>
        <p:nvSpPr>
          <p:cNvPr id="23554" name="Rectangle 2"/>
          <p:cNvSpPr>
            <a:spLocks noGrp="1" noChangeArrowheads="1"/>
          </p:cNvSpPr>
          <p:nvPr>
            <p:ph type="title"/>
          </p:nvPr>
        </p:nvSpPr>
        <p:spPr/>
        <p:txBody>
          <a:bodyPr/>
          <a:lstStyle/>
          <a:p>
            <a:r>
              <a:rPr lang="en-US" sz="3200">
                <a:latin typeface="Book Antiqua" pitchFamily="18" charset="0"/>
              </a:rPr>
              <a:t>Foreign Policy Simulation: Nepal</a:t>
            </a:r>
            <a:r>
              <a:rPr lang="en-US" sz="3600">
                <a:latin typeface="Book Antiqua" pitchFamily="18" charset="0"/>
              </a:rPr>
              <a:t> </a:t>
            </a:r>
            <a:br>
              <a:rPr lang="en-US" sz="3600">
                <a:latin typeface="Book Antiqua" pitchFamily="18" charset="0"/>
              </a:rPr>
            </a:br>
            <a:r>
              <a:rPr lang="en-US" sz="2800">
                <a:latin typeface="Book Antiqua" pitchFamily="18" charset="0"/>
              </a:rPr>
              <a:t>Research Guide</a:t>
            </a:r>
          </a:p>
        </p:txBody>
      </p:sp>
      <p:sp>
        <p:nvSpPr>
          <p:cNvPr id="23555" name="Rectangle 3"/>
          <p:cNvSpPr>
            <a:spLocks noGrp="1" noChangeArrowheads="1"/>
          </p:cNvSpPr>
          <p:nvPr>
            <p:ph type="body" idx="1"/>
          </p:nvPr>
        </p:nvSpPr>
        <p:spPr/>
        <p:txBody>
          <a:bodyPr/>
          <a:lstStyle/>
          <a:p>
            <a:pPr marL="609600" indent="-609600">
              <a:buFontTx/>
              <a:buNone/>
            </a:pPr>
            <a:r>
              <a:rPr lang="en-US" sz="1800" b="1" u="sng"/>
              <a:t>NEPAL</a:t>
            </a:r>
          </a:p>
          <a:p>
            <a:pPr marL="609600" indent="-609600">
              <a:buFontTx/>
              <a:buNone/>
            </a:pPr>
            <a:endParaRPr lang="en-US" sz="1800" b="1" u="sng"/>
          </a:p>
          <a:p>
            <a:pPr marL="609600" indent="-609600">
              <a:buFontTx/>
              <a:buAutoNum type="arabicParenR"/>
            </a:pPr>
            <a:r>
              <a:rPr lang="en-US" sz="1600" b="1">
                <a:latin typeface="Book Antiqua" pitchFamily="18" charset="0"/>
              </a:rPr>
              <a:t>Discuss recent governmental activities in Nepal and how they might affect your decision making/bargaining power. </a:t>
            </a:r>
          </a:p>
          <a:p>
            <a:pPr marL="609600" indent="-609600">
              <a:buFontTx/>
              <a:buAutoNum type="arabicParenR"/>
            </a:pPr>
            <a:r>
              <a:rPr lang="en-US" sz="1600" b="1">
                <a:latin typeface="Book Antiqua" pitchFamily="18" charset="0"/>
              </a:rPr>
              <a:t>What is your historical relationship with India ? In your answer, address the following: Treaty of Peace and Friendship; Mahakali River; Kalapani territory; ethnic Nepalese refugees from Bhutan . . . </a:t>
            </a:r>
          </a:p>
          <a:p>
            <a:pPr marL="609600" indent="-609600">
              <a:buFontTx/>
              <a:buAutoNum type="arabicParenR"/>
            </a:pPr>
            <a:r>
              <a:rPr lang="en-US" sz="1600" b="1">
                <a:latin typeface="Book Antiqua" pitchFamily="18" charset="0"/>
              </a:rPr>
              <a:t>What is your historical relationship with China?</a:t>
            </a:r>
          </a:p>
          <a:p>
            <a:pPr marL="609600" indent="-609600">
              <a:buFontTx/>
              <a:buAutoNum type="arabicParenR"/>
            </a:pPr>
            <a:r>
              <a:rPr lang="en-US" sz="1600" b="1">
                <a:latin typeface="Book Antiqua" pitchFamily="18" charset="0"/>
              </a:rPr>
              <a:t>What is your relationship with the United States? In your answer, address the following: monetary aid from the U.S.; the U.S. government’s identification of Maoists as a terrorists; former President Bush’s pledge of $20 million to aid Nepal in their fight against Maoists . . .   </a:t>
            </a:r>
            <a:endParaRPr 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0" name="Picture 4" descr="nepal-flag">
            <a:hlinkClick r:id="rId2"/>
          </p:cNvPr>
          <p:cNvPicPr>
            <a:picLocks noChangeAspect="1" noChangeArrowheads="1"/>
          </p:cNvPicPr>
          <p:nvPr/>
        </p:nvPicPr>
        <p:blipFill>
          <a:blip r:embed="rId3">
            <a:lum bright="60000" contrast="-60000"/>
          </a:blip>
          <a:srcRect/>
          <a:stretch>
            <a:fillRect/>
          </a:stretch>
        </p:blipFill>
        <p:spPr bwMode="auto">
          <a:xfrm>
            <a:off x="0" y="0"/>
            <a:ext cx="9144000" cy="6858000"/>
          </a:xfrm>
          <a:prstGeom prst="rect">
            <a:avLst/>
          </a:prstGeom>
          <a:noFill/>
        </p:spPr>
      </p:pic>
      <p:sp>
        <p:nvSpPr>
          <p:cNvPr id="24578" name="Rectangle 2"/>
          <p:cNvSpPr>
            <a:spLocks noGrp="1" noChangeArrowheads="1"/>
          </p:cNvSpPr>
          <p:nvPr>
            <p:ph type="title"/>
          </p:nvPr>
        </p:nvSpPr>
        <p:spPr/>
        <p:txBody>
          <a:bodyPr/>
          <a:lstStyle/>
          <a:p>
            <a:r>
              <a:rPr lang="en-US" sz="3200">
                <a:latin typeface="Book Antiqua" pitchFamily="18" charset="0"/>
              </a:rPr>
              <a:t>Foreign Policy Simulation: Nepal</a:t>
            </a:r>
            <a:r>
              <a:rPr lang="en-US" sz="3600">
                <a:latin typeface="Book Antiqua" pitchFamily="18" charset="0"/>
              </a:rPr>
              <a:t> </a:t>
            </a:r>
            <a:br>
              <a:rPr lang="en-US" sz="3600">
                <a:latin typeface="Book Antiqua" pitchFamily="18" charset="0"/>
              </a:rPr>
            </a:br>
            <a:r>
              <a:rPr lang="en-US" sz="2800">
                <a:latin typeface="Book Antiqua" pitchFamily="18" charset="0"/>
              </a:rPr>
              <a:t>Research Guide</a:t>
            </a:r>
          </a:p>
        </p:txBody>
      </p:sp>
      <p:sp>
        <p:nvSpPr>
          <p:cNvPr id="24579" name="Rectangle 3"/>
          <p:cNvSpPr>
            <a:spLocks noGrp="1" noChangeArrowheads="1"/>
          </p:cNvSpPr>
          <p:nvPr>
            <p:ph type="body" idx="1"/>
          </p:nvPr>
        </p:nvSpPr>
        <p:spPr/>
        <p:txBody>
          <a:bodyPr/>
          <a:lstStyle/>
          <a:p>
            <a:pPr>
              <a:buFontTx/>
              <a:buNone/>
            </a:pPr>
            <a:r>
              <a:rPr lang="en-US" sz="1800" b="1" u="sng"/>
              <a:t>INDIA</a:t>
            </a:r>
            <a:endParaRPr lang="en-US" sz="1800" b="1"/>
          </a:p>
          <a:p>
            <a:pPr>
              <a:buFontTx/>
              <a:buNone/>
            </a:pPr>
            <a:endParaRPr lang="en-US" sz="1800" b="1">
              <a:latin typeface="Book Antiqua" pitchFamily="18" charset="0"/>
            </a:endParaRPr>
          </a:p>
          <a:p>
            <a:pPr>
              <a:buFontTx/>
              <a:buNone/>
            </a:pPr>
            <a:r>
              <a:rPr lang="en-US" sz="1800" b="1">
                <a:latin typeface="Book Antiqua" pitchFamily="18" charset="0"/>
              </a:rPr>
              <a:t>What was the Sino-Indian War of 1962? What does it have to do with the Arunachal Pradesh territory?  What is the basis for India’s claim to that territory?</a:t>
            </a:r>
          </a:p>
          <a:p>
            <a:endParaRPr lang="en-US" sz="1800" b="1">
              <a:latin typeface="Book Antiqua" pitchFamily="18" charset="0"/>
            </a:endParaRPr>
          </a:p>
          <a:p>
            <a:pPr>
              <a:buFontTx/>
              <a:buNone/>
            </a:pPr>
            <a:r>
              <a:rPr lang="en-US" sz="1800" b="1">
                <a:latin typeface="Book Antiqua" pitchFamily="18" charset="0"/>
              </a:rPr>
              <a:t>What is the history of India’s relationship with Nepal?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106362"/>
          </a:xfrm>
        </p:spPr>
        <p:txBody>
          <a:bodyPr/>
          <a:lstStyle/>
          <a:p>
            <a:r>
              <a:rPr lang="en-US" sz="4000"/>
              <a:t/>
            </a:r>
            <a:br>
              <a:rPr lang="en-US" sz="4000"/>
            </a:br>
            <a:endParaRPr lang="en-US" sz="4000"/>
          </a:p>
        </p:txBody>
      </p:sp>
      <p:sp>
        <p:nvSpPr>
          <p:cNvPr id="4099" name="Rectangle 3"/>
          <p:cNvSpPr>
            <a:spLocks noGrp="1" noChangeArrowheads="1"/>
          </p:cNvSpPr>
          <p:nvPr>
            <p:ph type="body" idx="1"/>
          </p:nvPr>
        </p:nvSpPr>
        <p:spPr>
          <a:xfrm>
            <a:off x="152400" y="304800"/>
            <a:ext cx="8991600" cy="6324600"/>
          </a:xfrm>
        </p:spPr>
        <p:txBody>
          <a:bodyPr/>
          <a:lstStyle/>
          <a:p>
            <a:pPr marL="381000" indent="-381000" algn="ctr">
              <a:lnSpc>
                <a:spcPct val="90000"/>
              </a:lnSpc>
              <a:buFontTx/>
              <a:buNone/>
            </a:pPr>
            <a:r>
              <a:rPr lang="en-US" sz="3600">
                <a:latin typeface="Book Antiqua" pitchFamily="18" charset="0"/>
              </a:rPr>
              <a:t>Cotter:  Unit Plan on Foreign Policy/Nepal</a:t>
            </a:r>
          </a:p>
          <a:p>
            <a:pPr marL="381000" indent="-381000" algn="ctr">
              <a:lnSpc>
                <a:spcPct val="90000"/>
              </a:lnSpc>
              <a:buFontTx/>
              <a:buNone/>
            </a:pPr>
            <a:endParaRPr lang="en-US" sz="4400">
              <a:latin typeface="Book Antiqua" pitchFamily="18" charset="0"/>
            </a:endParaRPr>
          </a:p>
          <a:p>
            <a:pPr marL="381000" indent="-381000">
              <a:lnSpc>
                <a:spcPct val="90000"/>
              </a:lnSpc>
            </a:pPr>
            <a:r>
              <a:rPr lang="en-US" sz="2000" u="sng">
                <a:latin typeface="Book Antiqua" pitchFamily="18" charset="0"/>
              </a:rPr>
              <a:t>Subject</a:t>
            </a:r>
            <a:r>
              <a:rPr lang="en-US" sz="2000">
                <a:latin typeface="Book Antiqua" pitchFamily="18" charset="0"/>
              </a:rPr>
              <a:t>: Government</a:t>
            </a:r>
          </a:p>
          <a:p>
            <a:pPr marL="381000" indent="-381000">
              <a:lnSpc>
                <a:spcPct val="90000"/>
              </a:lnSpc>
              <a:buFontTx/>
              <a:buNone/>
            </a:pPr>
            <a:endParaRPr lang="en-US" sz="2000">
              <a:latin typeface="Book Antiqua" pitchFamily="18" charset="0"/>
            </a:endParaRPr>
          </a:p>
          <a:p>
            <a:pPr marL="381000" indent="-381000">
              <a:lnSpc>
                <a:spcPct val="90000"/>
              </a:lnSpc>
              <a:buFontTx/>
              <a:buAutoNum type="arabicParenR" startAt="2"/>
            </a:pPr>
            <a:r>
              <a:rPr lang="en-US" sz="2000" u="sng">
                <a:latin typeface="Book Antiqua" pitchFamily="18" charset="0"/>
              </a:rPr>
              <a:t>Grade</a:t>
            </a:r>
            <a:r>
              <a:rPr lang="en-US" sz="2000">
                <a:latin typeface="Book Antiqua" pitchFamily="18" charset="0"/>
              </a:rPr>
              <a:t>: 12</a:t>
            </a:r>
          </a:p>
          <a:p>
            <a:pPr marL="381000" indent="-381000">
              <a:lnSpc>
                <a:spcPct val="90000"/>
              </a:lnSpc>
              <a:buFontTx/>
              <a:buNone/>
            </a:pPr>
            <a:endParaRPr lang="en-US" sz="2000">
              <a:latin typeface="Book Antiqua" pitchFamily="18" charset="0"/>
            </a:endParaRPr>
          </a:p>
          <a:p>
            <a:pPr marL="381000" indent="-381000">
              <a:lnSpc>
                <a:spcPct val="90000"/>
              </a:lnSpc>
              <a:buFontTx/>
              <a:buAutoNum type="arabicParenR" startAt="3"/>
            </a:pPr>
            <a:r>
              <a:rPr lang="en-US" sz="2000" u="sng">
                <a:latin typeface="Book Antiqua" pitchFamily="18" charset="0"/>
              </a:rPr>
              <a:t>Title</a:t>
            </a:r>
            <a:r>
              <a:rPr lang="en-US" sz="2000">
                <a:latin typeface="Book Antiqua" pitchFamily="18" charset="0"/>
              </a:rPr>
              <a:t>: Foreign Policy</a:t>
            </a:r>
          </a:p>
          <a:p>
            <a:pPr marL="381000" indent="-381000">
              <a:lnSpc>
                <a:spcPct val="90000"/>
              </a:lnSpc>
              <a:buFontTx/>
              <a:buNone/>
            </a:pPr>
            <a:endParaRPr lang="en-US" sz="2000">
              <a:latin typeface="Book Antiqua" pitchFamily="18" charset="0"/>
            </a:endParaRPr>
          </a:p>
          <a:p>
            <a:pPr marL="381000" indent="-381000">
              <a:lnSpc>
                <a:spcPct val="90000"/>
              </a:lnSpc>
              <a:buFontTx/>
              <a:buAutoNum type="arabicParenR" startAt="4"/>
            </a:pPr>
            <a:r>
              <a:rPr lang="en-US" sz="2000" u="sng">
                <a:latin typeface="Book Antiqua" pitchFamily="18" charset="0"/>
              </a:rPr>
              <a:t>Standards</a:t>
            </a:r>
            <a:r>
              <a:rPr lang="en-US" sz="2000">
                <a:latin typeface="Book Antiqua" pitchFamily="18" charset="0"/>
              </a:rPr>
              <a:t>:</a:t>
            </a:r>
            <a:r>
              <a:rPr lang="en-US" sz="2400">
                <a:latin typeface="Book Antiqua" pitchFamily="18" charset="0"/>
              </a:rPr>
              <a:t> </a:t>
            </a:r>
          </a:p>
          <a:p>
            <a:pPr marL="381000" indent="-381000">
              <a:lnSpc>
                <a:spcPct val="90000"/>
              </a:lnSpc>
              <a:buFontTx/>
              <a:buNone/>
            </a:pPr>
            <a:r>
              <a:rPr lang="en-US" sz="2400" b="1">
                <a:latin typeface="Book Antiqua" pitchFamily="18" charset="0"/>
              </a:rPr>
              <a:t>	</a:t>
            </a:r>
            <a:r>
              <a:rPr lang="en-US" sz="1800" b="1">
                <a:latin typeface="Book Antiqua" pitchFamily="18" charset="0"/>
              </a:rPr>
              <a:t>4.1 Formation and Implementation of U.S. Foreign Policy</a:t>
            </a:r>
          </a:p>
          <a:p>
            <a:pPr marL="381000" indent="-381000">
              <a:lnSpc>
                <a:spcPct val="90000"/>
              </a:lnSpc>
              <a:buFontTx/>
              <a:buNone/>
            </a:pPr>
            <a:r>
              <a:rPr lang="en-US" sz="1800" i="1">
                <a:latin typeface="Book Antiqua" pitchFamily="18" charset="0"/>
              </a:rPr>
              <a:t>	Describe the formation and implementation of U.S. foreign policy through such questions as: How is foreign policy formed and implemented in American constitutional government?</a:t>
            </a:r>
          </a:p>
          <a:p>
            <a:pPr marL="381000" indent="-381000">
              <a:lnSpc>
                <a:spcPct val="90000"/>
              </a:lnSpc>
              <a:buFontTx/>
              <a:buNone/>
            </a:pPr>
            <a:r>
              <a:rPr lang="en-US" sz="1800">
                <a:latin typeface="Book Antiqua" pitchFamily="18" charset="0"/>
              </a:rPr>
              <a:t>	</a:t>
            </a:r>
            <a:r>
              <a:rPr lang="en-US" sz="1800" b="1">
                <a:latin typeface="Book Antiqua" pitchFamily="18" charset="0"/>
              </a:rPr>
              <a:t>4.2 U.S. Role in International Institutions and Affairs</a:t>
            </a:r>
          </a:p>
          <a:p>
            <a:pPr marL="381000" indent="-381000">
              <a:lnSpc>
                <a:spcPct val="90000"/>
              </a:lnSpc>
              <a:buFontTx/>
              <a:buNone/>
            </a:pPr>
            <a:r>
              <a:rPr lang="en-US" sz="1800" i="1">
                <a:latin typeface="Book Antiqua" pitchFamily="18" charset="0"/>
              </a:rPr>
              <a:t>	Identify the roles of the United States of America in international institutions and affairs through the investigation of such questions as: What is the role of the United States in international institutions and affairs?</a:t>
            </a:r>
          </a:p>
          <a:p>
            <a:pPr marL="381000" indent="-381000">
              <a:lnSpc>
                <a:spcPct val="90000"/>
              </a:lnSpc>
              <a:buFontTx/>
              <a:buNone/>
            </a:pPr>
            <a:endParaRPr lang="en-US" sz="1800" i="1">
              <a:latin typeface="Book Antiqua" pitchFamily="18" charset="0"/>
            </a:endParaRPr>
          </a:p>
          <a:p>
            <a:pPr marL="381000" indent="-381000">
              <a:lnSpc>
                <a:spcPct val="90000"/>
              </a:lnSpc>
              <a:buFontTx/>
              <a:buNone/>
            </a:pPr>
            <a:endParaRPr lang="en-US" sz="2400">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en-US"/>
          </a:p>
        </p:txBody>
      </p:sp>
      <p:sp>
        <p:nvSpPr>
          <p:cNvPr id="12291" name="Rectangle 3"/>
          <p:cNvSpPr>
            <a:spLocks noGrp="1" noChangeArrowheads="1"/>
          </p:cNvSpPr>
          <p:nvPr>
            <p:ph type="body" idx="1"/>
          </p:nvPr>
        </p:nvSpPr>
        <p:spPr>
          <a:xfrm>
            <a:off x="457200" y="228600"/>
            <a:ext cx="8229600" cy="5592763"/>
          </a:xfrm>
        </p:spPr>
        <p:txBody>
          <a:bodyPr/>
          <a:lstStyle/>
          <a:p>
            <a:pPr marL="609600" indent="-609600">
              <a:buFontTx/>
              <a:buNone/>
            </a:pPr>
            <a:r>
              <a:rPr lang="en-US" sz="2000">
                <a:latin typeface="Book Antiqua" pitchFamily="18" charset="0"/>
              </a:rPr>
              <a:t>5)	</a:t>
            </a:r>
            <a:r>
              <a:rPr lang="en-US" sz="2000" u="sng">
                <a:latin typeface="Book Antiqua" pitchFamily="18" charset="0"/>
              </a:rPr>
              <a:t>Objectives</a:t>
            </a:r>
            <a:r>
              <a:rPr lang="en-US" sz="2000" i="1">
                <a:latin typeface="Book Antiqua" pitchFamily="18" charset="0"/>
              </a:rPr>
              <a:t>:</a:t>
            </a:r>
          </a:p>
          <a:p>
            <a:pPr marL="990600" lvl="1" indent="-533400"/>
            <a:r>
              <a:rPr lang="en-US" sz="1800">
                <a:latin typeface="Book Antiqua" pitchFamily="18" charset="0"/>
              </a:rPr>
              <a:t>TLW understand the goals of United States foreign policy;</a:t>
            </a:r>
          </a:p>
          <a:p>
            <a:pPr marL="990600" lvl="1" indent="-533400"/>
            <a:r>
              <a:rPr lang="en-US" sz="1800">
                <a:latin typeface="Book Antiqua" pitchFamily="18" charset="0"/>
              </a:rPr>
              <a:t>TLW be able to identify security and economic alliances around the globe;</a:t>
            </a:r>
          </a:p>
          <a:p>
            <a:pPr marL="990600" lvl="1" indent="-533400"/>
            <a:r>
              <a:rPr lang="en-US" sz="1800">
                <a:latin typeface="Book Antiqua" pitchFamily="18" charset="0"/>
              </a:rPr>
              <a:t>TLW understand key elements that shape United States foreign policy.</a:t>
            </a:r>
          </a:p>
          <a:p>
            <a:pPr marL="609600" indent="-609600">
              <a:buFontTx/>
              <a:buNone/>
            </a:pPr>
            <a:r>
              <a:rPr lang="en-US" sz="2000">
                <a:latin typeface="Book Antiqua" pitchFamily="18" charset="0"/>
              </a:rPr>
              <a:t>6)	</a:t>
            </a:r>
            <a:r>
              <a:rPr lang="en-US" sz="2000" u="sng">
                <a:latin typeface="Book Antiqua" pitchFamily="18" charset="0"/>
              </a:rPr>
              <a:t>Materials</a:t>
            </a:r>
            <a:r>
              <a:rPr lang="en-US" sz="2000">
                <a:latin typeface="Book Antiqua" pitchFamily="18" charset="0"/>
              </a:rPr>
              <a:t>:</a:t>
            </a:r>
          </a:p>
          <a:p>
            <a:pPr marL="609600" indent="-609600">
              <a:buFontTx/>
              <a:buNone/>
            </a:pPr>
            <a:r>
              <a:rPr lang="en-US" sz="2000" i="1">
                <a:latin typeface="Book Antiqua" pitchFamily="18" charset="0"/>
              </a:rPr>
              <a:t>	</a:t>
            </a:r>
            <a:r>
              <a:rPr lang="en-US" sz="1800">
                <a:latin typeface="Book Antiqua" pitchFamily="18" charset="0"/>
              </a:rPr>
              <a:t>Internet</a:t>
            </a:r>
          </a:p>
          <a:p>
            <a:pPr marL="609600" indent="-609600">
              <a:buFontTx/>
              <a:buNone/>
            </a:pPr>
            <a:r>
              <a:rPr lang="en-US" sz="1800">
                <a:latin typeface="Book Antiqua" pitchFamily="18" charset="0"/>
              </a:rPr>
              <a:t>	Magruder’s American Government 2008 Edition</a:t>
            </a:r>
          </a:p>
          <a:p>
            <a:pPr marL="609600" indent="-609600">
              <a:buFontTx/>
              <a:buNone/>
            </a:pPr>
            <a:r>
              <a:rPr lang="en-US" sz="1800">
                <a:latin typeface="Book Antiqua" pitchFamily="18" charset="0"/>
              </a:rPr>
              <a:t>	</a:t>
            </a:r>
            <a:r>
              <a:rPr lang="en-US" sz="1800">
                <a:latin typeface="Book Antiqua" pitchFamily="18" charset="0"/>
                <a:hlinkClick r:id="rId2"/>
              </a:rPr>
              <a:t>WSJ - The China-India Border Brawl </a:t>
            </a:r>
            <a:endParaRPr lang="en-US" sz="1800">
              <a:latin typeface="Book Antiqua" pitchFamily="18" charset="0"/>
            </a:endParaRPr>
          </a:p>
          <a:p>
            <a:pPr marL="609600" indent="-609600">
              <a:buFontTx/>
              <a:buNone/>
            </a:pPr>
            <a:r>
              <a:rPr lang="en-US" sz="1800">
                <a:latin typeface="Book Antiqua" pitchFamily="18" charset="0"/>
              </a:rPr>
              <a:t>	</a:t>
            </a:r>
            <a:r>
              <a:rPr lang="en-US" sz="1800">
                <a:latin typeface="Book Antiqua" pitchFamily="18" charset="0"/>
                <a:hlinkClick r:id="rId3"/>
              </a:rPr>
              <a:t>U.S. Navy Report: China-India Border Dispute</a:t>
            </a:r>
            <a:endParaRPr lang="en-US" sz="1800">
              <a:latin typeface="Book Antiqua" pitchFamily="18" charset="0"/>
            </a:endParaRPr>
          </a:p>
          <a:p>
            <a:pPr marL="609600" indent="-609600">
              <a:buFontTx/>
              <a:buNone/>
            </a:pPr>
            <a:r>
              <a:rPr lang="en-US" sz="1800">
                <a:latin typeface="Book Antiqua" pitchFamily="18" charset="0"/>
              </a:rPr>
              <a:t>	</a:t>
            </a:r>
            <a:r>
              <a:rPr lang="en-US" sz="1800">
                <a:latin typeface="Book Antiqua" pitchFamily="18" charset="0"/>
                <a:hlinkClick r:id="rId4"/>
              </a:rPr>
              <a:t>Nepal News</a:t>
            </a:r>
            <a:endParaRPr lang="en-US" sz="1800">
              <a:latin typeface="Book Antiqua" pitchFamily="18" charset="0"/>
            </a:endParaRPr>
          </a:p>
          <a:p>
            <a:pPr marL="609600" indent="-609600">
              <a:buFontTx/>
              <a:buAutoNum type="arabicParenR" startAt="7"/>
            </a:pPr>
            <a:r>
              <a:rPr lang="en-US" sz="2000" u="sng">
                <a:latin typeface="Book Antiqua" pitchFamily="18" charset="0"/>
              </a:rPr>
              <a:t>Anticipatory Set</a:t>
            </a:r>
            <a:r>
              <a:rPr lang="en-US" sz="2000" i="1">
                <a:latin typeface="Book Antiqua" pitchFamily="18" charset="0"/>
              </a:rPr>
              <a:t>:</a:t>
            </a:r>
          </a:p>
          <a:p>
            <a:pPr marL="609600" indent="-609600">
              <a:buFontTx/>
              <a:buNone/>
            </a:pPr>
            <a:r>
              <a:rPr lang="en-US" sz="2000" i="1">
                <a:latin typeface="Book Antiqua" pitchFamily="18" charset="0"/>
              </a:rPr>
              <a:t>	</a:t>
            </a:r>
            <a:r>
              <a:rPr lang="en-US" sz="1800">
                <a:latin typeface="Book Antiqua" pitchFamily="18" charset="0"/>
              </a:rPr>
              <a:t>YouTube Clip</a:t>
            </a:r>
            <a:endParaRPr lang="en-US" sz="2000">
              <a:latin typeface="Book Antiqua" pitchFamily="18" charset="0"/>
            </a:endParaRPr>
          </a:p>
          <a:p>
            <a:pPr marL="609600" indent="-609600">
              <a:buFontTx/>
              <a:buAutoNum type="arabicParenR" startAt="8"/>
            </a:pPr>
            <a:r>
              <a:rPr lang="en-US" sz="2000" u="sng">
                <a:latin typeface="Book Antiqua" pitchFamily="18" charset="0"/>
              </a:rPr>
              <a:t>Procedures</a:t>
            </a:r>
          </a:p>
          <a:p>
            <a:pPr marL="609600" indent="-609600">
              <a:buFontTx/>
              <a:buNone/>
            </a:pPr>
            <a:r>
              <a:rPr lang="en-US" sz="2000">
                <a:latin typeface="Book Antiqua" pitchFamily="18" charset="0"/>
              </a:rPr>
              <a:t>	</a:t>
            </a:r>
            <a:r>
              <a:rPr lang="en-US" sz="1800">
                <a:latin typeface="Book Antiqua" pitchFamily="18" charset="0"/>
              </a:rPr>
              <a:t>Lecture, Video, Independent &amp; Group Practice</a:t>
            </a:r>
          </a:p>
          <a:p>
            <a:pPr marL="609600" indent="-609600">
              <a:buFontTx/>
              <a:buNone/>
            </a:pPr>
            <a:r>
              <a:rPr lang="en-US" sz="2000">
                <a:latin typeface="Book Antiqua" pitchFamily="18" charset="0"/>
              </a:rPr>
              <a:t>9)	</a:t>
            </a:r>
            <a:r>
              <a:rPr lang="en-US" sz="2000" u="sng">
                <a:latin typeface="Book Antiqua" pitchFamily="18" charset="0"/>
              </a:rPr>
              <a:t>Assessment</a:t>
            </a:r>
          </a:p>
          <a:p>
            <a:pPr marL="609600" indent="-609600">
              <a:buFontTx/>
              <a:buNone/>
            </a:pPr>
            <a:r>
              <a:rPr lang="en-US" sz="2000">
                <a:latin typeface="Book Antiqua" pitchFamily="18" charset="0"/>
              </a:rPr>
              <a:t>	</a:t>
            </a:r>
            <a:r>
              <a:rPr lang="en-US" sz="1800">
                <a:latin typeface="Book Antiqua" pitchFamily="18" charset="0"/>
              </a:rPr>
              <a:t>Nepal Foreign Policy Simulation</a:t>
            </a:r>
          </a:p>
          <a:p>
            <a:pPr marL="990600" lvl="1" indent="-533400">
              <a:buFontTx/>
              <a:buNone/>
            </a:pPr>
            <a:endParaRPr lang="en-US" sz="1800">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Warm-Up</a:t>
            </a:r>
          </a:p>
        </p:txBody>
      </p:sp>
      <p:sp>
        <p:nvSpPr>
          <p:cNvPr id="3075" name="Rectangle 3"/>
          <p:cNvSpPr>
            <a:spLocks noGrp="1" noChangeArrowheads="1"/>
          </p:cNvSpPr>
          <p:nvPr>
            <p:ph type="body" idx="1"/>
          </p:nvPr>
        </p:nvSpPr>
        <p:spPr/>
        <p:txBody>
          <a:bodyPr/>
          <a:lstStyle/>
          <a:p>
            <a:pPr marL="609600" indent="-609600" algn="ctr">
              <a:buFontTx/>
              <a:buNone/>
            </a:pPr>
            <a:r>
              <a:rPr lang="en-US" sz="2800">
                <a:latin typeface="Book Antiqua" pitchFamily="18" charset="0"/>
                <a:hlinkClick r:id="rId2"/>
              </a:rPr>
              <a:t>Foreign Policy</a:t>
            </a:r>
            <a:endParaRPr lang="en-US" sz="2800">
              <a:latin typeface="Book Antiqua" pitchFamily="18" charset="0"/>
            </a:endParaRPr>
          </a:p>
          <a:p>
            <a:pPr marL="609600" indent="-609600" algn="ctr">
              <a:buFontTx/>
              <a:buNone/>
            </a:pPr>
            <a:endParaRPr lang="en-US" sz="4000">
              <a:latin typeface="Book Antiqua" pitchFamily="18" charset="0"/>
            </a:endParaRPr>
          </a:p>
          <a:p>
            <a:pPr marL="990600" lvl="1" indent="-533400" algn="ctr">
              <a:buFontTx/>
              <a:buNone/>
            </a:pPr>
            <a:r>
              <a:rPr lang="en-US" sz="3600">
                <a:latin typeface="Book Antiqua" pitchFamily="18" charset="0"/>
              </a:rPr>
              <a:t>What is Foreign Policy?</a:t>
            </a:r>
          </a:p>
          <a:p>
            <a:pPr marL="990600" lvl="1" indent="-533400">
              <a:buFontTx/>
              <a:buNone/>
            </a:pPr>
            <a:r>
              <a:rPr lang="en-US" sz="2400"/>
              <a:t>	</a:t>
            </a:r>
          </a:p>
          <a:p>
            <a:pPr marL="990600" lvl="1" indent="-533400">
              <a:buFontTx/>
              <a:buNone/>
            </a:pPr>
            <a:r>
              <a:rPr lang="en-US" sz="2400"/>
              <a:t>	“Policies of the federal government directed to matters beyond US borders, especially relations with other countries.” 	</a:t>
            </a:r>
            <a:r>
              <a:rPr lang="en-US" sz="1600"/>
              <a:t>www.dictionary.babylon.com</a:t>
            </a:r>
            <a:r>
              <a:rPr lang="en-US" sz="2400"/>
              <a:t/>
            </a:r>
            <a:br>
              <a:rPr lang="en-US" sz="2400"/>
            </a:br>
            <a:endParaRPr lang="en-US" sz="3600">
              <a:latin typeface="Book Antiqua" pitchFamily="18" charset="0"/>
            </a:endParaRPr>
          </a:p>
          <a:p>
            <a:pPr marL="609600" indent="-609600">
              <a:buFontTx/>
              <a:buNone/>
            </a:pPr>
            <a:endParaRPr lang="en-US" sz="360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Effect transition="in" filter="fade">
                                      <p:cBhvr>
                                        <p:cTn id="7" dur="1000"/>
                                        <p:tgtEl>
                                          <p:spTgt spid="3075">
                                            <p:txEl>
                                              <p:pRg st="2" end="2"/>
                                            </p:txEl>
                                          </p:spTgt>
                                        </p:tgtEl>
                                      </p:cBhvr>
                                    </p:animEffect>
                                    <p:anim calcmode="lin" valueType="num">
                                      <p:cBhvr>
                                        <p:cTn id="8"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5">
                                            <p:txEl>
                                              <p:pRg st="4" end="4"/>
                                            </p:txEl>
                                          </p:spTgt>
                                        </p:tgtEl>
                                        <p:attrNameLst>
                                          <p:attrName>style.visibility</p:attrName>
                                        </p:attrNameLst>
                                      </p:cBhvr>
                                      <p:to>
                                        <p:strVal val="visible"/>
                                      </p:to>
                                    </p:set>
                                    <p:animEffect transition="in" filter="fade">
                                      <p:cBhvr>
                                        <p:cTn id="14" dur="1000"/>
                                        <p:tgtEl>
                                          <p:spTgt spid="3075">
                                            <p:txEl>
                                              <p:pRg st="4" end="4"/>
                                            </p:txEl>
                                          </p:spTgt>
                                        </p:tgtEl>
                                      </p:cBhvr>
                                    </p:animEffect>
                                    <p:anim calcmode="lin" valueType="num">
                                      <p:cBhvr>
                                        <p:cTn id="15"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09" name="Picture 93"/>
          <p:cNvPicPr>
            <a:picLocks noChangeAspect="1" noChangeArrowheads="1"/>
          </p:cNvPicPr>
          <p:nvPr/>
        </p:nvPicPr>
        <p:blipFill>
          <a:blip r:embed="rId2">
            <a:lum bright="40000" contrast="-40000"/>
          </a:blip>
          <a:srcRect/>
          <a:stretch>
            <a:fillRect/>
          </a:stretch>
        </p:blipFill>
        <p:spPr bwMode="auto">
          <a:xfrm>
            <a:off x="5029200" y="2133600"/>
            <a:ext cx="3886200" cy="4052888"/>
          </a:xfrm>
          <a:prstGeom prst="rect">
            <a:avLst/>
          </a:prstGeom>
          <a:noFill/>
        </p:spPr>
      </p:pic>
      <p:sp>
        <p:nvSpPr>
          <p:cNvPr id="9293" name="Rectangle 77"/>
          <p:cNvSpPr>
            <a:spLocks noGrp="1" noChangeArrowheads="1"/>
          </p:cNvSpPr>
          <p:nvPr>
            <p:ph type="title"/>
          </p:nvPr>
        </p:nvSpPr>
        <p:spPr/>
        <p:txBody>
          <a:bodyPr/>
          <a:lstStyle/>
          <a:p>
            <a:pPr algn="l"/>
            <a:r>
              <a:rPr lang="en-US" sz="3200">
                <a:latin typeface="Book Antiqua" pitchFamily="18" charset="0"/>
              </a:rPr>
              <a:t>Define the following terms/concepts:</a:t>
            </a:r>
          </a:p>
        </p:txBody>
      </p:sp>
      <p:sp>
        <p:nvSpPr>
          <p:cNvPr id="9219" name="Rectangle 3"/>
          <p:cNvSpPr>
            <a:spLocks noGrp="1" noChangeArrowheads="1"/>
          </p:cNvSpPr>
          <p:nvPr>
            <p:ph type="body" sz="half" idx="1"/>
          </p:nvPr>
        </p:nvSpPr>
        <p:spPr/>
        <p:txBody>
          <a:bodyPr/>
          <a:lstStyle/>
          <a:p>
            <a:endParaRPr lang="en-US" sz="1800"/>
          </a:p>
          <a:p>
            <a:endParaRPr lang="en-US" sz="1800"/>
          </a:p>
          <a:p>
            <a:endParaRPr lang="en-US" sz="1800"/>
          </a:p>
          <a:p>
            <a:endParaRPr lang="en-US" sz="1800"/>
          </a:p>
        </p:txBody>
      </p:sp>
      <p:graphicFrame>
        <p:nvGraphicFramePr>
          <p:cNvPr id="9313" name="Group 97"/>
          <p:cNvGraphicFramePr>
            <a:graphicFrameLocks noGrp="1"/>
          </p:cNvGraphicFramePr>
          <p:nvPr>
            <p:ph sz="half" idx="2"/>
          </p:nvPr>
        </p:nvGraphicFramePr>
        <p:xfrm>
          <a:off x="228600" y="1752600"/>
          <a:ext cx="5334000" cy="4267200"/>
        </p:xfrm>
        <a:graphic>
          <a:graphicData uri="http://schemas.openxmlformats.org/drawingml/2006/table">
            <a:tbl>
              <a:tblPr/>
              <a:tblGrid>
                <a:gridCol w="1778000"/>
                <a:gridCol w="1778000"/>
                <a:gridCol w="1778000"/>
              </a:tblGrid>
              <a:tr h="1249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Domestic Policy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Roosevelt Corollary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Truman Doctrine/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Containment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1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Foreign Policy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Good Neighbor Policy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Detente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0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Isolationism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Open Door Policy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Foreign Aid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The Monroe Doctrine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Internationalism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Book Antiqua" pitchFamily="18" charset="0"/>
                        </a:rPr>
                        <a:t>Alliances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411162"/>
          </a:xfrm>
        </p:spPr>
        <p:txBody>
          <a:bodyPr/>
          <a:lstStyle/>
          <a:p>
            <a:r>
              <a:rPr lang="en-US" sz="3200"/>
              <a:t>American Foreign Policy</a:t>
            </a:r>
            <a:r>
              <a:rPr lang="en-US" sz="4000"/>
              <a:t> </a:t>
            </a:r>
          </a:p>
        </p:txBody>
      </p:sp>
      <p:sp>
        <p:nvSpPr>
          <p:cNvPr id="19459" name="Rectangle 3"/>
          <p:cNvSpPr>
            <a:spLocks noGrp="1" noChangeArrowheads="1"/>
          </p:cNvSpPr>
          <p:nvPr>
            <p:ph type="body" idx="1"/>
          </p:nvPr>
        </p:nvSpPr>
        <p:spPr>
          <a:xfrm>
            <a:off x="457200" y="990600"/>
            <a:ext cx="8229600" cy="5867400"/>
          </a:xfrm>
        </p:spPr>
        <p:txBody>
          <a:bodyPr/>
          <a:lstStyle/>
          <a:p>
            <a:pPr>
              <a:buFontTx/>
              <a:buNone/>
            </a:pPr>
            <a:r>
              <a:rPr lang="en-US" sz="1800"/>
              <a:t>Choose one of the following major foreign policy events and write a brief (1 paragraph) synapses of the event.  Then consider the following questions:</a:t>
            </a:r>
          </a:p>
          <a:p>
            <a:pPr>
              <a:buFontTx/>
              <a:buNone/>
            </a:pPr>
            <a:endParaRPr lang="en-US" sz="1800"/>
          </a:p>
          <a:p>
            <a:pPr>
              <a:buFontTx/>
              <a:buNone/>
            </a:pPr>
            <a:r>
              <a:rPr lang="en-US" sz="2400"/>
              <a:t>	</a:t>
            </a:r>
            <a:r>
              <a:rPr lang="en-US" sz="1800"/>
              <a:t>1)	What actions did the United States take in becoming involved in the </a:t>
            </a:r>
          </a:p>
          <a:p>
            <a:pPr>
              <a:buFontTx/>
              <a:buNone/>
            </a:pPr>
            <a:r>
              <a:rPr lang="en-US" sz="1800"/>
              <a:t>		event?</a:t>
            </a:r>
          </a:p>
          <a:p>
            <a:pPr>
              <a:buFontTx/>
              <a:buNone/>
            </a:pPr>
            <a:r>
              <a:rPr lang="en-US" sz="1800"/>
              <a:t>	2) 	What was the goal of the United States?</a:t>
            </a:r>
          </a:p>
          <a:p>
            <a:pPr>
              <a:buFontTx/>
              <a:buNone/>
            </a:pPr>
            <a:r>
              <a:rPr lang="en-US" sz="1800"/>
              <a:t>	3) 	What was the outcome? Short term? Long term?</a:t>
            </a:r>
          </a:p>
          <a:p>
            <a:pPr>
              <a:buFontTx/>
              <a:buNone/>
            </a:pPr>
            <a:r>
              <a:rPr lang="en-US" sz="1800"/>
              <a:t>	4) 	In your opinion, was the U.S. successful in achieving its goal?</a:t>
            </a:r>
          </a:p>
          <a:p>
            <a:pPr>
              <a:buFontTx/>
              <a:buNone/>
            </a:pPr>
            <a:endParaRPr lang="en-US" sz="1800"/>
          </a:p>
          <a:p>
            <a:pPr>
              <a:buFontTx/>
              <a:buNone/>
            </a:pPr>
            <a:r>
              <a:rPr lang="en-US" b="1" i="1"/>
              <a:t>	</a:t>
            </a:r>
            <a:endParaRPr lang="en-US" sz="2800"/>
          </a:p>
        </p:txBody>
      </p:sp>
      <p:pic>
        <p:nvPicPr>
          <p:cNvPr id="19461" name="Picture 5"/>
          <p:cNvPicPr>
            <a:picLocks noChangeAspect="1" noChangeArrowheads="1"/>
          </p:cNvPicPr>
          <p:nvPr/>
        </p:nvPicPr>
        <p:blipFill>
          <a:blip r:embed="rId2"/>
          <a:srcRect/>
          <a:stretch>
            <a:fillRect/>
          </a:stretch>
        </p:blipFill>
        <p:spPr bwMode="auto">
          <a:xfrm>
            <a:off x="4800600" y="3886200"/>
            <a:ext cx="3790950" cy="2755900"/>
          </a:xfrm>
          <a:prstGeom prst="rect">
            <a:avLst/>
          </a:prstGeom>
          <a:noFill/>
          <a:ln w="9525">
            <a:noFill/>
            <a:miter lim="800000"/>
            <a:headEnd/>
            <a:tailEnd/>
          </a:ln>
        </p:spPr>
      </p:pic>
      <p:pic>
        <p:nvPicPr>
          <p:cNvPr id="19463" name="Picture 7"/>
          <p:cNvPicPr>
            <a:picLocks noChangeAspect="1" noChangeArrowheads="1"/>
          </p:cNvPicPr>
          <p:nvPr/>
        </p:nvPicPr>
        <p:blipFill>
          <a:blip r:embed="rId3"/>
          <a:srcRect/>
          <a:stretch>
            <a:fillRect/>
          </a:stretch>
        </p:blipFill>
        <p:spPr bwMode="auto">
          <a:xfrm>
            <a:off x="762000" y="3962400"/>
            <a:ext cx="3638550" cy="264636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a:p>
        </p:txBody>
      </p:sp>
      <p:sp>
        <p:nvSpPr>
          <p:cNvPr id="25605" name="Rectangle 5"/>
          <p:cNvSpPr>
            <a:spLocks noChangeArrowheads="1"/>
          </p:cNvSpPr>
          <p:nvPr/>
        </p:nvSpPr>
        <p:spPr bwMode="auto">
          <a:xfrm>
            <a:off x="381000" y="228600"/>
            <a:ext cx="8458200" cy="6134100"/>
          </a:xfrm>
          <a:prstGeom prst="rect">
            <a:avLst/>
          </a:prstGeom>
          <a:noFill/>
          <a:ln w="9525">
            <a:noFill/>
            <a:miter lim="800000"/>
            <a:headEnd/>
            <a:tailEnd/>
          </a:ln>
          <a:effectLst/>
        </p:spPr>
        <p:txBody>
          <a:bodyPr>
            <a:spAutoFit/>
          </a:bodyPr>
          <a:lstStyle/>
          <a:p>
            <a:r>
              <a:rPr lang="en-US" b="1" u="sng"/>
              <a:t>Prior to 1945</a:t>
            </a:r>
            <a:r>
              <a:rPr lang="en-US" b="1"/>
              <a:t>:  </a:t>
            </a:r>
            <a:r>
              <a:rPr lang="en-US" b="1" i="1"/>
              <a:t>Isolationism: The Outbreak and Aftermath of World War Two (1917-1945)</a:t>
            </a:r>
            <a:r>
              <a:rPr lang="en-US" b="1"/>
              <a:t>.</a:t>
            </a:r>
          </a:p>
          <a:p>
            <a:endParaRPr lang="en-US" b="1"/>
          </a:p>
          <a:p>
            <a:r>
              <a:rPr lang="en-US" b="1" u="sng"/>
              <a:t>Truman </a:t>
            </a:r>
            <a:r>
              <a:rPr lang="en-US" b="1"/>
              <a:t>:  </a:t>
            </a:r>
            <a:r>
              <a:rPr lang="en-US" b="1" i="1"/>
              <a:t>The Origins and Rise of the Cold War, The Truman Doctrine, Containment, McCarthyism, The Korean War.</a:t>
            </a:r>
            <a:endParaRPr lang="en-US" b="1" u="sng"/>
          </a:p>
          <a:p>
            <a:endParaRPr lang="en-US" b="1"/>
          </a:p>
          <a:p>
            <a:r>
              <a:rPr lang="en-US" b="1" u="sng"/>
              <a:t>Kennedy &amp; Johnson</a:t>
            </a:r>
            <a:r>
              <a:rPr lang="en-US" b="1"/>
              <a:t>:  </a:t>
            </a:r>
            <a:r>
              <a:rPr lang="en-US" b="1" i="1"/>
              <a:t>Cuban Missile Crisis, and U.S. Policy in Vietnam (1960-1964).</a:t>
            </a:r>
            <a:endParaRPr lang="en-US" b="1" u="sng"/>
          </a:p>
          <a:p>
            <a:endParaRPr lang="en-US" b="1" i="1"/>
          </a:p>
          <a:p>
            <a:r>
              <a:rPr lang="en-US" b="1" u="sng"/>
              <a:t>The Nixon Years</a:t>
            </a:r>
            <a:r>
              <a:rPr lang="en-US" b="1"/>
              <a:t>:  </a:t>
            </a:r>
            <a:r>
              <a:rPr lang="en-US" b="1" i="1"/>
              <a:t>Detente with the Soviets, An Opening to China, and the End of the Vietnam War (1968-1975)</a:t>
            </a:r>
            <a:r>
              <a:rPr lang="en-US" b="1"/>
              <a:t>.</a:t>
            </a:r>
            <a:endParaRPr lang="en-US" b="1" u="sng"/>
          </a:p>
          <a:p>
            <a:endParaRPr lang="en-US" b="1"/>
          </a:p>
          <a:p>
            <a:r>
              <a:rPr lang="en-US" b="1" u="sng"/>
              <a:t>The Carter Years</a:t>
            </a:r>
            <a:r>
              <a:rPr lang="en-US" b="1"/>
              <a:t>:  </a:t>
            </a:r>
            <a:r>
              <a:rPr lang="en-US" b="1" i="1"/>
              <a:t>The Panama Canal Treaty, Afghanistan, and the Iran Hostage Crisis (1976-1980).</a:t>
            </a:r>
            <a:endParaRPr lang="en-US" b="1" u="sng"/>
          </a:p>
          <a:p>
            <a:endParaRPr lang="en-US" b="1"/>
          </a:p>
          <a:p>
            <a:r>
              <a:rPr lang="en-US" b="1" u="sng"/>
              <a:t>The Reagan Years</a:t>
            </a:r>
            <a:r>
              <a:rPr lang="en-US" b="1"/>
              <a:t>:  </a:t>
            </a:r>
            <a:r>
              <a:rPr lang="en-US" b="1" i="1"/>
              <a:t>Revival of a Cold War, Star Wars, Nicaragua, the Iran-Contra Scandal (1980-1988).</a:t>
            </a:r>
            <a:endParaRPr lang="en-US" b="1" u="sng"/>
          </a:p>
          <a:p>
            <a:endParaRPr lang="en-US" b="1"/>
          </a:p>
          <a:p>
            <a:r>
              <a:rPr lang="en-US" b="1" u="sng"/>
              <a:t>The Bush and Clinton Years</a:t>
            </a:r>
            <a:r>
              <a:rPr lang="en-US" b="1"/>
              <a:t>:  </a:t>
            </a:r>
            <a:r>
              <a:rPr lang="en-US" b="1" i="1"/>
              <a:t>The End of the Cold War, the Gulf War (1988-1992), Somalia, North Korea, Haiti, Bosnia, and Kosovo (1993-2000).</a:t>
            </a:r>
            <a:endParaRPr lang="en-US" b="1" u="sng"/>
          </a:p>
          <a:p>
            <a:endParaRPr lang="en-US" b="1"/>
          </a:p>
          <a:p>
            <a:r>
              <a:rPr lang="en-US" b="1" u="sng"/>
              <a:t>Bush II &amp; Obama</a:t>
            </a:r>
            <a:r>
              <a:rPr lang="en-US" b="1"/>
              <a:t>: The Second Gulf War, Afghanistan, “Axis” of Evil.</a:t>
            </a:r>
          </a:p>
        </p:txBody>
      </p:sp>
      <p:sp>
        <p:nvSpPr>
          <p:cNvPr id="25606" name="Rectangle 6"/>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600">
                <a:latin typeface="Book Antiqua" pitchFamily="18" charset="0"/>
              </a:rPr>
              <a:t>Foreign Policy Simulation: Nepal</a:t>
            </a:r>
          </a:p>
        </p:txBody>
      </p:sp>
      <p:sp>
        <p:nvSpPr>
          <p:cNvPr id="21507" name="Rectangle 3"/>
          <p:cNvSpPr>
            <a:spLocks noGrp="1" noChangeArrowheads="1"/>
          </p:cNvSpPr>
          <p:nvPr>
            <p:ph type="body" idx="1"/>
          </p:nvPr>
        </p:nvSpPr>
        <p:spPr/>
        <p:txBody>
          <a:bodyPr/>
          <a:lstStyle/>
          <a:p>
            <a:pPr>
              <a:lnSpc>
                <a:spcPct val="90000"/>
              </a:lnSpc>
              <a:buFontTx/>
              <a:buNone/>
            </a:pPr>
            <a:endParaRPr lang="en-US" sz="2000">
              <a:latin typeface="Book Antiqua" pitchFamily="18" charset="0"/>
            </a:endParaRPr>
          </a:p>
          <a:p>
            <a:pPr>
              <a:lnSpc>
                <a:spcPct val="90000"/>
              </a:lnSpc>
              <a:buFontTx/>
              <a:buNone/>
            </a:pPr>
            <a:endParaRPr lang="en-US" sz="2000">
              <a:latin typeface="Book Antiqua" pitchFamily="18" charset="0"/>
            </a:endParaRPr>
          </a:p>
          <a:p>
            <a:pPr>
              <a:lnSpc>
                <a:spcPct val="90000"/>
              </a:lnSpc>
              <a:buFontTx/>
              <a:buNone/>
            </a:pPr>
            <a:r>
              <a:rPr lang="en-US" sz="2000">
                <a:latin typeface="Book Antiqua" pitchFamily="18" charset="0"/>
              </a:rPr>
              <a:t>	You will be assigned a role in the </a:t>
            </a:r>
            <a:r>
              <a:rPr lang="en-US" sz="2000" i="1">
                <a:latin typeface="Book Antiqua" pitchFamily="18" charset="0"/>
              </a:rPr>
              <a:t>Foreign Policy Simulation: Nepal</a:t>
            </a:r>
            <a:r>
              <a:rPr lang="en-US" sz="2000">
                <a:latin typeface="Book Antiqua" pitchFamily="18" charset="0"/>
              </a:rPr>
              <a:t>.  Your job is to perform your duties in that role as best you’re able.  Each role has different responsibilities, requires different skills, and is asked to achieve different outcomes.  In short, you are asked to take on the role of a foreign policy maker and develop a well thought-out response to a foreign policy crises. </a:t>
            </a:r>
          </a:p>
          <a:p>
            <a:pPr>
              <a:lnSpc>
                <a:spcPct val="90000"/>
              </a:lnSpc>
              <a:buFontTx/>
              <a:buNone/>
            </a:pPr>
            <a:endParaRPr lang="en-US" sz="2000">
              <a:latin typeface="Book Antiqua" pitchFamily="18" charset="0"/>
            </a:endParaRPr>
          </a:p>
          <a:p>
            <a:pPr>
              <a:lnSpc>
                <a:spcPct val="90000"/>
              </a:lnSpc>
              <a:buFontTx/>
              <a:buNone/>
            </a:pPr>
            <a:r>
              <a:rPr lang="en-US" sz="2000">
                <a:latin typeface="Book Antiqua" pitchFamily="18" charset="0"/>
              </a:rPr>
              <a:t>	The simulation will take approximately three 90 minute class periods.  The goal of this simulation is to provide you with a greater understanding of the process of policy making, and allow you to apply your understanding of the lessons learned from the historical survey section of the course. </a:t>
            </a:r>
          </a:p>
          <a:p>
            <a:pPr>
              <a:lnSpc>
                <a:spcPct val="90000"/>
              </a:lnSpc>
              <a:buFontTx/>
              <a:buNone/>
            </a:pPr>
            <a:endParaRPr lang="en-US" sz="2000">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200">
                <a:latin typeface="Book Antiqua" pitchFamily="18" charset="0"/>
              </a:rPr>
              <a:t>Foreign Policy Simulation: Nepal</a:t>
            </a:r>
            <a:r>
              <a:rPr lang="en-US" sz="4000">
                <a:latin typeface="Book Antiqua" pitchFamily="18" charset="0"/>
              </a:rPr>
              <a:t> </a:t>
            </a:r>
            <a:br>
              <a:rPr lang="en-US" sz="4000">
                <a:latin typeface="Book Antiqua" pitchFamily="18" charset="0"/>
              </a:rPr>
            </a:br>
            <a:r>
              <a:rPr lang="en-US" sz="2800">
                <a:latin typeface="Book Antiqua" pitchFamily="18" charset="0"/>
              </a:rPr>
              <a:t>Roles</a:t>
            </a:r>
          </a:p>
        </p:txBody>
      </p:sp>
      <p:sp>
        <p:nvSpPr>
          <p:cNvPr id="13315" name="Rectangle 3"/>
          <p:cNvSpPr>
            <a:spLocks noGrp="1" noChangeArrowheads="1"/>
          </p:cNvSpPr>
          <p:nvPr>
            <p:ph type="body" idx="1"/>
          </p:nvPr>
        </p:nvSpPr>
        <p:spPr/>
        <p:txBody>
          <a:bodyPr/>
          <a:lstStyle/>
          <a:p>
            <a:pPr>
              <a:lnSpc>
                <a:spcPct val="80000"/>
              </a:lnSpc>
              <a:buFontTx/>
              <a:buNone/>
            </a:pPr>
            <a:r>
              <a:rPr lang="en-US" sz="2800" u="sng">
                <a:latin typeface="Book Antiqua" pitchFamily="18" charset="0"/>
              </a:rPr>
              <a:t>Roles</a:t>
            </a:r>
            <a:r>
              <a:rPr lang="en-US" sz="2800">
                <a:latin typeface="Book Antiqua" pitchFamily="18" charset="0"/>
              </a:rPr>
              <a:t> </a:t>
            </a:r>
          </a:p>
          <a:p>
            <a:pPr>
              <a:lnSpc>
                <a:spcPct val="80000"/>
              </a:lnSpc>
              <a:buFontTx/>
              <a:buNone/>
            </a:pPr>
            <a:r>
              <a:rPr lang="en-US" sz="2800">
                <a:latin typeface="Book Antiqua" pitchFamily="18" charset="0"/>
              </a:rPr>
              <a:t>	1)	President</a:t>
            </a:r>
            <a:br>
              <a:rPr lang="en-US" sz="2800">
                <a:latin typeface="Book Antiqua" pitchFamily="18" charset="0"/>
              </a:rPr>
            </a:br>
            <a:r>
              <a:rPr lang="en-US" sz="2800">
                <a:latin typeface="Book Antiqua" pitchFamily="18" charset="0"/>
              </a:rPr>
              <a:t>2)	Presidential Advisors</a:t>
            </a:r>
            <a:br>
              <a:rPr lang="en-US" sz="2800">
                <a:latin typeface="Book Antiqua" pitchFamily="18" charset="0"/>
              </a:rPr>
            </a:br>
            <a:r>
              <a:rPr lang="en-US" sz="2800">
                <a:latin typeface="Book Antiqua" pitchFamily="18" charset="0"/>
              </a:rPr>
              <a:t>3)	CIA</a:t>
            </a:r>
            <a:br>
              <a:rPr lang="en-US" sz="2800">
                <a:latin typeface="Book Antiqua" pitchFamily="18" charset="0"/>
              </a:rPr>
            </a:br>
            <a:r>
              <a:rPr lang="en-US" sz="2800">
                <a:latin typeface="Book Antiqua" pitchFamily="18" charset="0"/>
              </a:rPr>
              <a:t>4)	Defense Department </a:t>
            </a:r>
            <a:br>
              <a:rPr lang="en-US" sz="2800">
                <a:latin typeface="Book Antiqua" pitchFamily="18" charset="0"/>
              </a:rPr>
            </a:br>
            <a:r>
              <a:rPr lang="en-US" sz="2800">
                <a:latin typeface="Book Antiqua" pitchFamily="18" charset="0"/>
              </a:rPr>
              <a:t>5)	State Department </a:t>
            </a:r>
            <a:br>
              <a:rPr lang="en-US" sz="2800">
                <a:latin typeface="Book Antiqua" pitchFamily="18" charset="0"/>
              </a:rPr>
            </a:br>
            <a:r>
              <a:rPr lang="en-US" sz="2800">
                <a:latin typeface="Book Antiqua" pitchFamily="18" charset="0"/>
              </a:rPr>
              <a:t>6)	Congress</a:t>
            </a:r>
            <a:br>
              <a:rPr lang="en-US" sz="2800">
                <a:latin typeface="Book Antiqua" pitchFamily="18" charset="0"/>
              </a:rPr>
            </a:br>
            <a:r>
              <a:rPr lang="en-US" sz="2800">
                <a:latin typeface="Book Antiqua" pitchFamily="18" charset="0"/>
              </a:rPr>
              <a:t>7)	United Nations</a:t>
            </a:r>
            <a:br>
              <a:rPr lang="en-US" sz="2800">
                <a:latin typeface="Book Antiqua" pitchFamily="18" charset="0"/>
              </a:rPr>
            </a:br>
            <a:r>
              <a:rPr lang="en-US" sz="2800">
                <a:latin typeface="Book Antiqua" pitchFamily="18" charset="0"/>
              </a:rPr>
              <a:t>8)	The Press</a:t>
            </a:r>
            <a:br>
              <a:rPr lang="en-US" sz="2800">
                <a:latin typeface="Book Antiqua" pitchFamily="18" charset="0"/>
              </a:rPr>
            </a:br>
            <a:r>
              <a:rPr lang="en-US" sz="2800">
                <a:latin typeface="Book Antiqua" pitchFamily="18" charset="0"/>
              </a:rPr>
              <a:t>9)	Nepal</a:t>
            </a:r>
          </a:p>
          <a:p>
            <a:pPr>
              <a:lnSpc>
                <a:spcPct val="80000"/>
              </a:lnSpc>
              <a:buFontTx/>
              <a:buNone/>
            </a:pPr>
            <a:r>
              <a:rPr lang="en-US" sz="2800">
                <a:latin typeface="Book Antiqua" pitchFamily="18" charset="0"/>
              </a:rPr>
              <a:t>	10)	India</a:t>
            </a:r>
          </a:p>
          <a:p>
            <a:pPr>
              <a:lnSpc>
                <a:spcPct val="80000"/>
              </a:lnSpc>
              <a:buFontTx/>
              <a:buNone/>
            </a:pPr>
            <a:r>
              <a:rPr lang="en-US" sz="2800">
                <a:latin typeface="Book Antiqua" pitchFamily="18" charset="0"/>
              </a:rPr>
              <a:t>	11)	China</a:t>
            </a:r>
            <a:r>
              <a:rPr lang="en-US" sz="2800"/>
              <a:t> </a:t>
            </a:r>
          </a:p>
        </p:txBody>
      </p:sp>
      <p:pic>
        <p:nvPicPr>
          <p:cNvPr id="13316" name="Picture 4"/>
          <p:cNvPicPr>
            <a:picLocks noChangeAspect="1" noChangeArrowheads="1"/>
          </p:cNvPicPr>
          <p:nvPr/>
        </p:nvPicPr>
        <p:blipFill>
          <a:blip r:embed="rId2"/>
          <a:srcRect/>
          <a:stretch>
            <a:fillRect/>
          </a:stretch>
        </p:blipFill>
        <p:spPr bwMode="auto">
          <a:xfrm>
            <a:off x="5638800" y="3752850"/>
            <a:ext cx="3200400" cy="28702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11291</TotalTime>
  <Words>472</Words>
  <Application>Microsoft Office PowerPoint</Application>
  <PresentationFormat>On-screen Show (4:3)</PresentationFormat>
  <Paragraphs>143</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Book Antiqua</vt:lpstr>
      <vt:lpstr>Default Design</vt:lpstr>
      <vt:lpstr>Foreign Policy </vt:lpstr>
      <vt:lpstr> </vt:lpstr>
      <vt:lpstr>PowerPoint Presentation</vt:lpstr>
      <vt:lpstr>Warm-Up</vt:lpstr>
      <vt:lpstr>Define the following terms/concepts:</vt:lpstr>
      <vt:lpstr>American Foreign Policy </vt:lpstr>
      <vt:lpstr>PowerPoint Presentation</vt:lpstr>
      <vt:lpstr>Foreign Policy Simulation: Nepal</vt:lpstr>
      <vt:lpstr>Foreign Policy Simulation: Nepal  Roles</vt:lpstr>
      <vt:lpstr>PowerPoint Presentation</vt:lpstr>
      <vt:lpstr>Foreign Policy Simulation: Nepal</vt:lpstr>
      <vt:lpstr>Foreign Policy Simulation: Nepal  Assignment:  India</vt:lpstr>
      <vt:lpstr>Foreign Policy Simulation: Nepal  Assignment:  China</vt:lpstr>
      <vt:lpstr>Foreign Policy Simulation: Nepal  Assignment:  Nepal</vt:lpstr>
      <vt:lpstr>Foreign Policy Simulation: Nepal  Assignment:  United States</vt:lpstr>
      <vt:lpstr>Foreign Policy Simulation: Nepal  Research Guide</vt:lpstr>
      <vt:lpstr>Foreign Policy Simulation: Nepal  Research Guide</vt:lpstr>
    </vt:vector>
  </TitlesOfParts>
  <Company>TK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Policy</dc:title>
  <dc:creator>B</dc:creator>
  <cp:lastModifiedBy>Asian Studies Center Student</cp:lastModifiedBy>
  <cp:revision>15</cp:revision>
  <dcterms:created xsi:type="dcterms:W3CDTF">2009-08-03T16:57:23Z</dcterms:created>
  <dcterms:modified xsi:type="dcterms:W3CDTF">2016-08-02T14:16:08Z</dcterms:modified>
</cp:coreProperties>
</file>