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sldIdLst>
    <p:sldId id="256" r:id="rId2"/>
    <p:sldId id="257" r:id="rId3"/>
    <p:sldId id="258" r:id="rId4"/>
    <p:sldId id="276" r:id="rId5"/>
    <p:sldId id="283" r:id="rId6"/>
    <p:sldId id="259" r:id="rId7"/>
    <p:sldId id="260" r:id="rId8"/>
    <p:sldId id="273" r:id="rId9"/>
    <p:sldId id="279" r:id="rId10"/>
    <p:sldId id="261" r:id="rId11"/>
    <p:sldId id="280" r:id="rId12"/>
    <p:sldId id="274" r:id="rId13"/>
    <p:sldId id="275" r:id="rId14"/>
    <p:sldId id="262" r:id="rId15"/>
    <p:sldId id="263" r:id="rId16"/>
    <p:sldId id="264" r:id="rId17"/>
    <p:sldId id="282" r:id="rId18"/>
    <p:sldId id="265" r:id="rId19"/>
    <p:sldId id="281" r:id="rId20"/>
    <p:sldId id="266" r:id="rId21"/>
    <p:sldId id="267" r:id="rId22"/>
    <p:sldId id="269" r:id="rId23"/>
    <p:sldId id="268" r:id="rId24"/>
    <p:sldId id="284" r:id="rId25"/>
    <p:sldId id="285" r:id="rId26"/>
    <p:sldId id="271" r:id="rId27"/>
    <p:sldId id="272" r:id="rId28"/>
    <p:sldId id="277" r:id="rId29"/>
    <p:sldId id="278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</p:grpSp>
      <p:sp>
        <p:nvSpPr>
          <p:cNvPr id="4817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7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4429F-7A82-4E16-9A7F-24134B5A3B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93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818FF-1D41-43CD-929C-DD1DC365A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65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51252-3BF0-4B94-A420-A1B03F237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306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05727-EE61-4BE8-AF2E-BC75C182D8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29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D6BEA-8BF0-4DB9-A2C2-1FC98E8282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15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C24128-448C-453B-A1CD-0DE1D6E5CC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63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C7BE1-A418-4494-A0D8-69FCA18277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28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6E342-4350-4D1B-91D3-E58229CB04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31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1F156-D9CE-464C-AA4C-54FB43C62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70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92D98-A91D-483E-BF29-6F4592F73D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13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14842-86FF-4F69-86B0-4756ABA5A6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93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B8959-5FDA-4B4F-BFD4-D8722BB4A2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28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710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0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1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1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1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1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1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1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1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1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1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1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2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2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2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2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2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2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2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2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3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3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3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3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3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3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3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3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3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3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714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4714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</p:grpSp>
      <p:sp>
        <p:nvSpPr>
          <p:cNvPr id="4714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714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714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4714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4715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B4D9AA2-48EC-4473-A1C2-FA6C2C0CFB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10600" cy="1431925"/>
          </a:xfrm>
        </p:spPr>
        <p:txBody>
          <a:bodyPr/>
          <a:lstStyle/>
          <a:p>
            <a:pPr eaLnBrk="1" hangingPunct="1"/>
            <a:r>
              <a:rPr lang="en-US" altLang="en-US" smtClean="0"/>
              <a:t>The Core Democratic Values: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143000"/>
            <a:ext cx="6400800" cy="1752600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The building blocks for a developing democratic nation. 	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By: Brian Prill</a:t>
            </a:r>
          </a:p>
        </p:txBody>
      </p:sp>
      <p:pic>
        <p:nvPicPr>
          <p:cNvPr id="14340" name="Picture 4" descr="br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1712913"/>
            <a:ext cx="51816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Nepal_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29019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Life: continued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1600200"/>
            <a:ext cx="3886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Clean drinking water is a prerequisite of life and one of Nepal’s greatest challenges.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For the poor, without taps in their homes, the wait for water may take hours. 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0" y="6216650"/>
            <a:ext cx="533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In the city, people line their buckets at a communal water station, which used to be a royal bath. </a:t>
            </a:r>
          </a:p>
        </p:txBody>
      </p:sp>
      <p:pic>
        <p:nvPicPr>
          <p:cNvPr id="23557" name="Picture 8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43005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Life cont.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600200"/>
            <a:ext cx="42672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 the country side, especially at high elevations water presents a special challenge.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Many woman carry water from the river at the valley’s bottom to their homes at the top of the mountain, this can take hours. 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04800" y="6096000"/>
            <a:ext cx="464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Women carry heavy loads of compost. </a:t>
            </a:r>
          </a:p>
        </p:txBody>
      </p:sp>
      <p:pic>
        <p:nvPicPr>
          <p:cNvPr id="25605" name="Picture 7" descr="haulin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04800"/>
            <a:ext cx="424656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Life continued: Food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3733800" cy="2057400"/>
          </a:xfrm>
        </p:spPr>
        <p:txBody>
          <a:bodyPr/>
          <a:lstStyle/>
          <a:p>
            <a:pPr eaLnBrk="1" hangingPunct="1"/>
            <a:r>
              <a:rPr lang="en-US" altLang="en-US" smtClean="0"/>
              <a:t>From region to region there is a great variance in food productivity.</a:t>
            </a:r>
          </a:p>
        </p:txBody>
      </p:sp>
      <p:pic>
        <p:nvPicPr>
          <p:cNvPr id="26628" name="Picture 5" descr="go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9950"/>
            <a:ext cx="52387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fru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219200"/>
            <a:ext cx="52387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5562600" y="4876800"/>
            <a:ext cx="3581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/>
              <a:t>Many people farm and also have livestock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Liberty: Personal Freedom Meets the Caste System</a:t>
            </a:r>
          </a:p>
        </p:txBody>
      </p:sp>
      <p:grpSp>
        <p:nvGrpSpPr>
          <p:cNvPr id="27651" name="Group 6"/>
          <p:cNvGrpSpPr>
            <a:grpSpLocks noChangeAspect="1"/>
          </p:cNvGrpSpPr>
          <p:nvPr/>
        </p:nvGrpSpPr>
        <p:grpSpPr bwMode="auto">
          <a:xfrm>
            <a:off x="457200" y="1617663"/>
            <a:ext cx="8229600" cy="4495800"/>
            <a:chOff x="288" y="1019"/>
            <a:chExt cx="1440" cy="1152"/>
          </a:xfrm>
        </p:grpSpPr>
        <p:sp>
          <p:nvSpPr>
            <p:cNvPr id="27654" name="AutoShape 5"/>
            <p:cNvSpPr>
              <a:spLocks noChangeAspect="1" noChangeArrowheads="1" noTextEdit="1"/>
            </p:cNvSpPr>
            <p:nvPr/>
          </p:nvSpPr>
          <p:spPr bwMode="auto">
            <a:xfrm>
              <a:off x="288" y="1019"/>
              <a:ext cx="144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7655" name="_s35852"/>
            <p:cNvCxnSpPr>
              <a:cxnSpLocks noChangeShapeType="1"/>
              <a:stCxn id="27659" idx="3"/>
              <a:endCxn id="27657" idx="2"/>
            </p:cNvCxnSpPr>
            <p:nvPr/>
          </p:nvCxnSpPr>
          <p:spPr bwMode="auto">
            <a:xfrm flipV="1">
              <a:off x="1152" y="1307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6" name="_s35851"/>
            <p:cNvCxnSpPr>
              <a:cxnSpLocks noChangeShapeType="1"/>
              <a:stCxn id="27658" idx="3"/>
              <a:endCxn id="27657" idx="2"/>
            </p:cNvCxnSpPr>
            <p:nvPr/>
          </p:nvCxnSpPr>
          <p:spPr bwMode="auto">
            <a:xfrm flipV="1">
              <a:off x="1152" y="1307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57" name="_s35847"/>
            <p:cNvSpPr>
              <a:spLocks noChangeArrowheads="1"/>
            </p:cNvSpPr>
            <p:nvPr/>
          </p:nvSpPr>
          <p:spPr bwMode="auto">
            <a:xfrm>
              <a:off x="864" y="101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900"/>
                <a:t>Brahmin, Priest Caste</a:t>
              </a:r>
            </a:p>
            <a:p>
              <a:pPr algn="ctr"/>
              <a:r>
                <a:rPr lang="en-US" altLang="en-US" sz="1200"/>
                <a:t>Traditionally in charge of religious rites and therefore </a:t>
              </a:r>
            </a:p>
            <a:p>
              <a:pPr algn="ctr"/>
              <a:r>
                <a:rPr lang="en-US" altLang="en-US" sz="1200"/>
                <a:t>the government as well. </a:t>
              </a:r>
            </a:p>
          </p:txBody>
        </p:sp>
        <p:sp>
          <p:nvSpPr>
            <p:cNvPr id="27658" name="_s35848"/>
            <p:cNvSpPr>
              <a:spLocks noChangeArrowheads="1"/>
            </p:cNvSpPr>
            <p:nvPr/>
          </p:nvSpPr>
          <p:spPr bwMode="auto">
            <a:xfrm>
              <a:off x="288" y="145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900"/>
                <a:t>Chettri, Warrior Caste</a:t>
              </a:r>
            </a:p>
            <a:p>
              <a:pPr algn="ctr"/>
              <a:r>
                <a:rPr lang="en-US" altLang="en-US" sz="1200"/>
                <a:t>Often associated with the Brahmin they have helped rule Nepal</a:t>
              </a:r>
            </a:p>
            <a:p>
              <a:pPr algn="ctr"/>
              <a:r>
                <a:rPr lang="en-US" altLang="en-US" sz="1200"/>
                <a:t>along side the Brahmin. </a:t>
              </a:r>
            </a:p>
          </p:txBody>
        </p:sp>
        <p:sp>
          <p:nvSpPr>
            <p:cNvPr id="27659" name="_s35849"/>
            <p:cNvSpPr>
              <a:spLocks noChangeArrowheads="1"/>
            </p:cNvSpPr>
            <p:nvPr/>
          </p:nvSpPr>
          <p:spPr bwMode="auto">
            <a:xfrm>
              <a:off x="288" y="188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900"/>
                <a:t>Gurung, Magar, Tharu, etc. </a:t>
              </a:r>
            </a:p>
            <a:p>
              <a:pPr algn="ctr"/>
              <a:r>
                <a:rPr lang="en-US" altLang="en-US" sz="1400"/>
                <a:t>These are ethnic groups.</a:t>
              </a:r>
            </a:p>
            <a:p>
              <a:pPr algn="ctr"/>
              <a:endParaRPr lang="en-US" altLang="en-US" sz="1400"/>
            </a:p>
          </p:txBody>
        </p:sp>
      </p:grpSp>
      <p:sp>
        <p:nvSpPr>
          <p:cNvPr id="27652" name="Text Box 14"/>
          <p:cNvSpPr txBox="1">
            <a:spLocks noChangeArrowheads="1"/>
          </p:cNvSpPr>
          <p:nvPr/>
        </p:nvSpPr>
        <p:spPr bwMode="auto">
          <a:xfrm>
            <a:off x="6324600" y="2743200"/>
            <a:ext cx="25908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 b="1"/>
          </a:p>
          <a:p>
            <a:pPr>
              <a:spcBef>
                <a:spcPct val="50000"/>
              </a:spcBef>
            </a:pPr>
            <a:r>
              <a:rPr lang="en-US" altLang="en-US" sz="2000" b="1"/>
              <a:t>You can not interchange between groups and traditionally you could not marry outside your group. This is growing less rigid with each new generation</a:t>
            </a:r>
            <a:endParaRPr lang="en-US" altLang="en-US" sz="1800"/>
          </a:p>
        </p:txBody>
      </p:sp>
      <p:sp>
        <p:nvSpPr>
          <p:cNvPr id="27653" name="Text Box 15"/>
          <p:cNvSpPr txBox="1">
            <a:spLocks noChangeArrowheads="1"/>
          </p:cNvSpPr>
          <p:nvPr/>
        </p:nvSpPr>
        <p:spPr bwMode="auto">
          <a:xfrm>
            <a:off x="457200" y="1600200"/>
            <a:ext cx="2819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/>
              <a:t>There are 103 different castes and ethnic groups that make up the mosaic of Nepal.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Liberty: Political Freedom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396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After 30 years of the Panchayat system where political parties were banned and all power lay in the hands of the monarchy, Nepal is trying democracy.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interim government has 1 year remaining to approve new constitution.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2846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Liberty: Economic Freedom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mtClean="0"/>
              <a:t>Nepal has a strong agricultural sector, and cottage industry sector.  Being landlocked makes exporting these goods challenging though. 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9700" name="Picture 5" descr="jack fr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52387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P616008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5486400" y="63246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Harvesting Jack fruit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762000" y="6491288"/>
            <a:ext cx="274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685800" y="6491288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Typical front yard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Economy cont.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15400" cy="4530725"/>
          </a:xfrm>
        </p:spPr>
        <p:txBody>
          <a:bodyPr/>
          <a:lstStyle/>
          <a:p>
            <a:pPr eaLnBrk="1" hangingPunct="1"/>
            <a:r>
              <a:rPr lang="en-US" altLang="en-US" smtClean="0"/>
              <a:t>Remittance (money sent home from abroad) makes up 40% of the GDP.</a:t>
            </a:r>
          </a:p>
          <a:p>
            <a:pPr eaLnBrk="1" hangingPunct="1"/>
            <a:r>
              <a:rPr lang="en-US" altLang="en-US" smtClean="0"/>
              <a:t>Another large and growing sector of the economy is tourism. </a:t>
            </a:r>
          </a:p>
        </p:txBody>
      </p:sp>
      <p:pic>
        <p:nvPicPr>
          <p:cNvPr id="30724" name="Picture 4" descr="Anapu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P617015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36099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715000" y="6491288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Tourist street in Kathmandu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09600" y="6477000"/>
            <a:ext cx="449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Trekking in the Himalayans is a big draw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Pursuit of Happiness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1371600"/>
            <a:ext cx="30480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Education is at the core of the Nepali drive towards happiness.  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04800" y="4724400"/>
            <a:ext cx="3505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The education system has grown from 1 school for the royal family in the 60s to more than 30,000 today. </a:t>
            </a: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52387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 descr="P619024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3143250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0"/>
            <a:ext cx="8305800" cy="3733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Typical school prayer recited at assembly time. </a:t>
            </a:r>
          </a:p>
          <a:p>
            <a:pPr lvl="1"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“I will pursue my education with dedication and I will excel in it. I will plant saplings and shall ensure their growth through constant care. I will constantly endeavor to remove the pain of my suffering brethren.  I will work to become an enlightened citizen and make my family righteous. I promise that I will work hard with honesty to transform my country into a developed nation.”</a:t>
            </a:r>
          </a:p>
        </p:txBody>
      </p:sp>
      <p:pic>
        <p:nvPicPr>
          <p:cNvPr id="32772" name="Picture 4" descr="assemb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05200"/>
            <a:ext cx="6172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Quick Overview of Nepal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4800600" cy="5486400"/>
          </a:xfrm>
        </p:spPr>
        <p:txBody>
          <a:bodyPr/>
          <a:lstStyle/>
          <a:p>
            <a:pPr eaLnBrk="1" hangingPunct="1"/>
            <a:r>
              <a:rPr lang="en-US" altLang="en-US" smtClean="0"/>
              <a:t>Located in South Asia, sandwiched between China and India. </a:t>
            </a:r>
          </a:p>
          <a:p>
            <a:pPr eaLnBrk="1" hangingPunct="1"/>
            <a:r>
              <a:rPr lang="en-US" altLang="en-US" smtClean="0"/>
              <a:t>Diverse society with many different ethnic groups and castes. </a:t>
            </a:r>
          </a:p>
          <a:p>
            <a:pPr eaLnBrk="1" hangingPunct="1"/>
            <a:r>
              <a:rPr lang="en-US" altLang="en-US" smtClean="0"/>
              <a:t>The world’s youngest republic and experiment in democracy. </a:t>
            </a:r>
          </a:p>
        </p:txBody>
      </p:sp>
      <p:pic>
        <p:nvPicPr>
          <p:cNvPr id="15364" name="Picture 4" descr="mapIndiaNepalChina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1524000"/>
            <a:ext cx="46926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Common Good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5257800"/>
            <a:ext cx="35814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Villagers often work together during rice planting and harvesting time</a:t>
            </a:r>
          </a:p>
        </p:txBody>
      </p:sp>
      <p:pic>
        <p:nvPicPr>
          <p:cNvPr id="33796" name="Picture 5" descr="deaf ser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50577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 descr="rice f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6225" y="1295400"/>
            <a:ext cx="50577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52400" y="304800"/>
            <a:ext cx="35814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This is a deaf and mute server, he finds employment at a restaurant that specializes by employing deaf and mute servers.  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Justice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371600"/>
            <a:ext cx="4191000" cy="4530725"/>
          </a:xfrm>
        </p:spPr>
        <p:txBody>
          <a:bodyPr/>
          <a:lstStyle/>
          <a:p>
            <a:pPr eaLnBrk="1" hangingPunct="1"/>
            <a:r>
              <a:rPr lang="en-US" altLang="en-US" smtClean="0"/>
              <a:t>The UN came to Nepal during the Maoist insurgency.  They still maintain a presence there and work to maintain peace and work as advocates for the interim government.</a:t>
            </a:r>
          </a:p>
        </p:txBody>
      </p:sp>
      <p:pic>
        <p:nvPicPr>
          <p:cNvPr id="34820" name="Picture 5" descr="P614005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6482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304800" y="4329113"/>
            <a:ext cx="480060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/>
              <a:t>Justice is possibly Nepal’s weakest value.  It is challenging to have law, and enforce the law, without a constitution.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609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Diversity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5486400" cy="137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On top of ethnic diversity, there is also religious diversity.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>
                <a:ea typeface="ＭＳ Ｐゴシック" panose="020B0600070205080204" pitchFamily="34" charset="-128"/>
              </a:rPr>
              <a:t>80% Hindu, 10% Buddhist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>
                <a:ea typeface="ＭＳ Ｐゴシック" panose="020B0600070205080204" pitchFamily="34" charset="-128"/>
              </a:rPr>
              <a:t>Small percentage of Christianity and Islam </a:t>
            </a:r>
          </a:p>
        </p:txBody>
      </p:sp>
      <p:pic>
        <p:nvPicPr>
          <p:cNvPr id="35844" name="Picture 5" descr="P707044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4876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 descr="P707045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376396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0" y="64008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Hindu temples and royal palace from 8</a:t>
            </a:r>
            <a:r>
              <a:rPr lang="en-US" altLang="en-US" sz="1800" baseline="30000"/>
              <a:t>th</a:t>
            </a:r>
            <a:r>
              <a:rPr lang="en-US" altLang="en-US" sz="1800"/>
              <a:t> century</a:t>
            </a: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5334000" y="63246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Budhenath: Buddhist stupa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-2438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Equality</a:t>
            </a:r>
          </a:p>
        </p:txBody>
      </p:sp>
      <p:pic>
        <p:nvPicPr>
          <p:cNvPr id="36867" name="Picture 4" descr="P617021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 descr="Yo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2971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0" y="228600"/>
            <a:ext cx="6096000" cy="1981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Being an incredibly diverse nation presents many challenges in terms of equality. There is also the role of men versus women to consider.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7891" name="Picture 6" descr="P620027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876800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181600" y="381000"/>
            <a:ext cx="3810000" cy="2209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traditional role of women is changing as girls gain an education.</a:t>
            </a:r>
          </a:p>
        </p:txBody>
      </p:sp>
      <p:pic>
        <p:nvPicPr>
          <p:cNvPr id="37893" name="Picture 9" descr="hualing w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37433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228600" y="5105400"/>
            <a:ext cx="44196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Traditionally women were care takers of the home.  Gathering water, cooking, cleaning, taking care of livestock, and raising the children.  These task are infinitely more challenging in the developing world. </a:t>
            </a:r>
          </a:p>
          <a:p>
            <a:pPr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37895" name="Text Box 11"/>
          <p:cNvSpPr txBox="1">
            <a:spLocks noChangeArrowheads="1"/>
          </p:cNvSpPr>
          <p:nvPr/>
        </p:nvSpPr>
        <p:spPr bwMode="auto">
          <a:xfrm>
            <a:off x="5562600" y="62484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Hauling firewood anyone?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8915" name="Picture 4" descr="street people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52400"/>
            <a:ext cx="4419600" cy="3328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457200"/>
            <a:ext cx="4876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Do the poor living on the streets have the same opportunities as someone born into wealth attending a private school? </a:t>
            </a:r>
          </a:p>
        </p:txBody>
      </p:sp>
      <p:pic>
        <p:nvPicPr>
          <p:cNvPr id="38917" name="Picture 6" descr="P619025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3563938"/>
            <a:ext cx="50292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" descr="tired bo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3352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152400"/>
            <a:ext cx="42672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Popular Sovereignty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429000"/>
            <a:ext cx="5410200" cy="3235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Quota system of interim government is attempting to bring all groups to the table to write new constitution.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anose="020B0600070205080204" pitchFamily="34" charset="-128"/>
              </a:rPr>
              <a:t>240 seats from direct elections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anose="020B0600070205080204" pitchFamily="34" charset="-128"/>
              </a:rPr>
              <a:t>335 seats from proposal elections broken down as;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>
                <a:ea typeface="ＭＳ Ｐゴシック" panose="020B0600070205080204" pitchFamily="34" charset="-128"/>
              </a:rPr>
              <a:t>43% Untouchable caste/ethnic group, 33% women, 20% from Southern Terai region, 4% from remote regions. 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8313" y="1295400"/>
            <a:ext cx="322421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 descr="P707042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457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638800" y="5181600"/>
            <a:ext cx="3276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Nepal is diverse both ethnically and geographically.  Therefore it is no surprise that making everyone’s voice heard is a large challenge.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Patriotism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49530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Nepal has never been taken over by a foreign power.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One of Nepal’s greatest challenges is called “Brain Drain.”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Well educated individuals leave the country for better economic opportunities living abroad.  </a:t>
            </a:r>
          </a:p>
        </p:txBody>
      </p:sp>
      <p:pic>
        <p:nvPicPr>
          <p:cNvPr id="40964" name="Picture 5" descr="P619024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8560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 descr="P617019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4495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5257800" y="6491288"/>
            <a:ext cx="320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Mural at a private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277813"/>
            <a:ext cx="5029200" cy="1246187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Conclusion and Significance</a:t>
            </a:r>
          </a:p>
        </p:txBody>
      </p:sp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300831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657600" y="1600200"/>
            <a:ext cx="5029200" cy="45307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Nepal is a developing nation, and they are developing incredibly fast. </a:t>
            </a:r>
          </a:p>
          <a:p>
            <a:pPr eaLnBrk="1" hangingPunct="1"/>
            <a:r>
              <a:rPr lang="en-US" altLang="en-US" sz="2800" smtClean="0"/>
              <a:t>We need to aid and support that growth in a positive manner.</a:t>
            </a:r>
          </a:p>
          <a:p>
            <a:pPr lvl="1"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At the governmental level as well as citizen level, we can raise funds to help Nepal develop and grow.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5334000" cy="55975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On a separate sheet of paper answer the following three questions based on your own opinion.</a:t>
            </a:r>
          </a:p>
          <a:p>
            <a:pPr lvl="1"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What are three of Nepal’s greatest strengths in meeting the core democratic values? </a:t>
            </a:r>
          </a:p>
          <a:p>
            <a:pPr lvl="1"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What are three challenges facing Nepal in terms of them meeting the core democratic values? </a:t>
            </a:r>
          </a:p>
          <a:p>
            <a:pPr lvl="1"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Why is Nepal important to the world? </a:t>
            </a:r>
          </a:p>
        </p:txBody>
      </p:sp>
      <p:pic>
        <p:nvPicPr>
          <p:cNvPr id="43012" name="Picture 4" descr="P617019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1150" y="304800"/>
            <a:ext cx="3570288" cy="635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543800" cy="1431925"/>
          </a:xfrm>
        </p:spPr>
        <p:txBody>
          <a:bodyPr/>
          <a:lstStyle/>
          <a:p>
            <a:pPr eaLnBrk="1" hangingPunct="1"/>
            <a:r>
              <a:rPr lang="en-US" altLang="en-US" smtClean="0"/>
              <a:t>Geography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2209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Three geographic zones</a:t>
            </a:r>
          </a:p>
          <a:p>
            <a:pPr lvl="1"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Terai: Southern fertile plains, just above sea level</a:t>
            </a:r>
          </a:p>
          <a:p>
            <a:pPr lvl="1"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Mid hills: Mountainous terrain, valleys highly populated</a:t>
            </a:r>
          </a:p>
          <a:p>
            <a:pPr lvl="1"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Himalayas: Glacier covered mountains, highest in the world. </a:t>
            </a:r>
          </a:p>
        </p:txBody>
      </p:sp>
      <p:pic>
        <p:nvPicPr>
          <p:cNvPr id="16388" name="Picture 7" descr="top-map-of-nepal-with-mt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8150"/>
            <a:ext cx="609600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Line 8"/>
          <p:cNvSpPr>
            <a:spLocks noChangeShapeType="1"/>
          </p:cNvSpPr>
          <p:nvPr/>
        </p:nvSpPr>
        <p:spPr bwMode="auto">
          <a:xfrm flipV="1">
            <a:off x="914400" y="4800600"/>
            <a:ext cx="1295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228600" y="48768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/>
              <a:t>Terai</a:t>
            </a:r>
          </a:p>
        </p:txBody>
      </p:sp>
      <p:sp>
        <p:nvSpPr>
          <p:cNvPr id="16391" name="Line 10"/>
          <p:cNvSpPr>
            <a:spLocks noChangeShapeType="1"/>
          </p:cNvSpPr>
          <p:nvPr/>
        </p:nvSpPr>
        <p:spPr bwMode="auto">
          <a:xfrm flipV="1">
            <a:off x="7315200" y="5715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7848600" y="56388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/>
              <a:t>Mid hills</a:t>
            </a:r>
          </a:p>
        </p:txBody>
      </p:sp>
      <p:sp>
        <p:nvSpPr>
          <p:cNvPr id="16393" name="Freeform 12"/>
          <p:cNvSpPr>
            <a:spLocks/>
          </p:cNvSpPr>
          <p:nvPr/>
        </p:nvSpPr>
        <p:spPr bwMode="auto">
          <a:xfrm>
            <a:off x="1143000" y="3657600"/>
            <a:ext cx="914400" cy="76200"/>
          </a:xfrm>
          <a:custGeom>
            <a:avLst/>
            <a:gdLst>
              <a:gd name="T0" fmla="*/ 576 w 576"/>
              <a:gd name="T1" fmla="*/ 48 h 48"/>
              <a:gd name="T2" fmla="*/ 315 w 576"/>
              <a:gd name="T3" fmla="*/ 36 h 48"/>
              <a:gd name="T4" fmla="*/ 0 w 576"/>
              <a:gd name="T5" fmla="*/ 0 h 48"/>
              <a:gd name="T6" fmla="*/ 0 60000 65536"/>
              <a:gd name="T7" fmla="*/ 0 60000 65536"/>
              <a:gd name="T8" fmla="*/ 0 60000 65536"/>
              <a:gd name="T9" fmla="*/ 0 w 576"/>
              <a:gd name="T10" fmla="*/ 0 h 48"/>
              <a:gd name="T11" fmla="*/ 576 w 576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48">
                <a:moveTo>
                  <a:pt x="576" y="48"/>
                </a:moveTo>
                <a:lnTo>
                  <a:pt x="315" y="3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6394" name="Text Box 13"/>
          <p:cNvSpPr txBox="1">
            <a:spLocks noChangeArrowheads="1"/>
          </p:cNvSpPr>
          <p:nvPr/>
        </p:nvSpPr>
        <p:spPr bwMode="auto">
          <a:xfrm>
            <a:off x="0" y="35814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/>
              <a:t>Himalayas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0" y="64008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Note the height of the Himalayan mountains, many of the peaks are over 8,000 meters.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048000" y="0"/>
            <a:ext cx="60960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2"/>
                </a:solidFill>
              </a:rPr>
              <a:t>Glacial melt from the Himalayans, and torrential downpour during Monsoon season, account for massive amounts of water running through Nepal. Most of this water feeds India.  There is also a huge potential for hydroelectric dams.  These two factors have caused India to be very influential in Nepali politics.</a:t>
            </a:r>
            <a:r>
              <a:rPr lang="en-US" altLang="en-US" b="1">
                <a:solidFill>
                  <a:schemeClr val="bg1"/>
                </a:solidFill>
              </a:rPr>
              <a:t> 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Social Structure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2286000"/>
          </a:xfrm>
        </p:spPr>
        <p:txBody>
          <a:bodyPr/>
          <a:lstStyle/>
          <a:p>
            <a:pPr eaLnBrk="1" hangingPunct="1"/>
            <a:r>
              <a:rPr lang="en-US" altLang="en-US" smtClean="0"/>
              <a:t>Over 103 different ethnic groups; many indigenous who grew into different societies because of isolation due to geography. 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2514600"/>
            <a:ext cx="34099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0" y="2438400"/>
            <a:ext cx="57912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Caste system segments society. In the past this was very rigid, but is growing less so with each new generation.</a:t>
            </a:r>
          </a:p>
          <a:p>
            <a:pPr lvl="1">
              <a:buFontTx/>
              <a:buChar char="•"/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Two ruling castes; Brahmin and Chettri</a:t>
            </a:r>
          </a:p>
          <a:p>
            <a:pPr lvl="1">
              <a:buFontTx/>
              <a:buChar char="•"/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Other castes based on ethnic group or profession. </a:t>
            </a:r>
            <a:endParaRPr lang="en-US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Government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5029200" cy="662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Last ruling Hindu monarchy which was overthrown in 1991.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Democracy was established but seriously compromised when the Maoists lead a 10 year insurgency in an attempt to redistribute the wealth and power of the nation. In 2006, they signed a peace agreement and peacefully joined the political process.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Nepal is now functioning with an interim government that is working to rewrite the constitution and create a democratic government that is fair, just, and inclusive of all people that make up Nepali society.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pic>
        <p:nvPicPr>
          <p:cNvPr id="20484" name="Picture 5" descr="P6140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23925"/>
            <a:ext cx="40386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Nepal in the context of the Core Democratic Values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3276600" cy="45307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following slides will show you how Nepal is functioning in terms of the Core Democratic Values or how they are facing challenges to meet the value.  </a:t>
            </a:r>
          </a:p>
        </p:txBody>
      </p:sp>
      <p:pic>
        <p:nvPicPr>
          <p:cNvPr id="21508" name="Picture 5" descr="old la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14488"/>
            <a:ext cx="5562600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Life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3581400" cy="4530725"/>
          </a:xfrm>
        </p:spPr>
        <p:txBody>
          <a:bodyPr/>
          <a:lstStyle/>
          <a:p>
            <a:pPr eaLnBrk="1" hangingPunct="1"/>
            <a:r>
              <a:rPr lang="en-US" altLang="en-US" smtClean="0"/>
              <a:t>Life is highly valued in Nepali life, even animals are protected.  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434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P61500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4805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661</TotalTime>
  <Words>1279</Words>
  <Application>Microsoft Office PowerPoint</Application>
  <PresentationFormat>On-screen Show (4:3)</PresentationFormat>
  <Paragraphs>107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ＭＳ Ｐゴシック</vt:lpstr>
      <vt:lpstr>Wingdings</vt:lpstr>
      <vt:lpstr>Calibri</vt:lpstr>
      <vt:lpstr>Times New Roman</vt:lpstr>
      <vt:lpstr>Beam</vt:lpstr>
      <vt:lpstr>The Core Democratic Values:</vt:lpstr>
      <vt:lpstr>Quick Overview of Nepal</vt:lpstr>
      <vt:lpstr>Geography</vt:lpstr>
      <vt:lpstr>PowerPoint Presentation</vt:lpstr>
      <vt:lpstr>PowerPoint Presentation</vt:lpstr>
      <vt:lpstr>Social Structure</vt:lpstr>
      <vt:lpstr>Government</vt:lpstr>
      <vt:lpstr>Nepal in the context of the Core Democratic Values</vt:lpstr>
      <vt:lpstr>Life </vt:lpstr>
      <vt:lpstr>Life: continued</vt:lpstr>
      <vt:lpstr>PowerPoint Presentation</vt:lpstr>
      <vt:lpstr>Life cont.</vt:lpstr>
      <vt:lpstr>Life continued: Food</vt:lpstr>
      <vt:lpstr>Liberty: Personal Freedom Meets the Caste System</vt:lpstr>
      <vt:lpstr>Liberty: Political Freedom</vt:lpstr>
      <vt:lpstr>Liberty: Economic Freedom</vt:lpstr>
      <vt:lpstr>Economy cont.</vt:lpstr>
      <vt:lpstr>Pursuit of Happiness</vt:lpstr>
      <vt:lpstr>PowerPoint Presentation</vt:lpstr>
      <vt:lpstr>Common Good</vt:lpstr>
      <vt:lpstr>Justice</vt:lpstr>
      <vt:lpstr>Diversity</vt:lpstr>
      <vt:lpstr>Equality</vt:lpstr>
      <vt:lpstr>PowerPoint Presentation</vt:lpstr>
      <vt:lpstr>PowerPoint Presentation</vt:lpstr>
      <vt:lpstr>Popular Sovereignty</vt:lpstr>
      <vt:lpstr>Patriotism</vt:lpstr>
      <vt:lpstr>Conclusion and Significance</vt:lpstr>
      <vt:lpstr>PowerPoint Presentation</vt:lpstr>
    </vt:vector>
  </TitlesOfParts>
  <Company>Northern Michigan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Democratic Values</dc:title>
  <dc:creator>Registered User</dc:creator>
  <cp:lastModifiedBy>Asian Studies Center Student</cp:lastModifiedBy>
  <cp:revision>18</cp:revision>
  <dcterms:created xsi:type="dcterms:W3CDTF">2009-07-30T13:58:38Z</dcterms:created>
  <dcterms:modified xsi:type="dcterms:W3CDTF">2016-08-02T14:05:07Z</dcterms:modified>
</cp:coreProperties>
</file>